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9"/>
  </p:notesMasterIdLst>
  <p:sldIdLst>
    <p:sldId id="257" r:id="rId2"/>
    <p:sldId id="258" r:id="rId3"/>
    <p:sldId id="260" r:id="rId4"/>
    <p:sldId id="261" r:id="rId5"/>
    <p:sldId id="263" r:id="rId6"/>
    <p:sldId id="266" r:id="rId7"/>
    <p:sldId id="267" r:id="rId8"/>
    <p:sldId id="269" r:id="rId9"/>
    <p:sldId id="271" r:id="rId10"/>
    <p:sldId id="272" r:id="rId11"/>
    <p:sldId id="300" r:id="rId12"/>
    <p:sldId id="301" r:id="rId13"/>
    <p:sldId id="277" r:id="rId14"/>
    <p:sldId id="278" r:id="rId15"/>
    <p:sldId id="279" r:id="rId16"/>
    <p:sldId id="280" r:id="rId17"/>
    <p:sldId id="282" r:id="rId18"/>
    <p:sldId id="283" r:id="rId19"/>
    <p:sldId id="284" r:id="rId20"/>
    <p:sldId id="304" r:id="rId21"/>
    <p:sldId id="291" r:id="rId22"/>
    <p:sldId id="292" r:id="rId23"/>
    <p:sldId id="294" r:id="rId24"/>
    <p:sldId id="295" r:id="rId25"/>
    <p:sldId id="274" r:id="rId26"/>
    <p:sldId id="302" r:id="rId27"/>
    <p:sldId id="29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34652\Desktop\ArriskuenGrafiko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803149606299212E-2"/>
          <c:y val="0.10167535067806614"/>
          <c:w val="0.86814829396325466"/>
          <c:h val="0.81421941060320335"/>
        </c:manualLayout>
      </c:layout>
      <c:scatterChart>
        <c:scatterStyle val="lineMarker"/>
        <c:varyColors val="0"/>
        <c:ser>
          <c:idx val="0"/>
          <c:order val="0"/>
          <c:tx>
            <c:strRef>
              <c:f>Hoja1!$D$9</c:f>
              <c:strCache>
                <c:ptCount val="1"/>
                <c:pt idx="0">
                  <c:v>Inpaktua (1-5)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7708442694663221E-2"/>
                  <c:y val="-6.1975747845130401E-2"/>
                </c:manualLayout>
              </c:layout>
              <c:tx>
                <c:rich>
                  <a:bodyPr/>
                  <a:lstStyle/>
                  <a:p>
                    <a:r>
                      <a:rPr lang="en-US" b="1"/>
                      <a:t>R01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0B23-41E6-B608-496AF9C4A98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b="1"/>
                      <a:t>R02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0B23-41E6-B608-496AF9C4A98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R03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0B23-41E6-B608-496AF9C4A98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b="1"/>
                      <a:t>R04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0B23-41E6-B608-496AF9C4A98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R05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0B23-41E6-B608-496AF9C4A98D}"/>
                </c:ext>
              </c:extLst>
            </c:dLbl>
            <c:dLbl>
              <c:idx val="5"/>
              <c:layout>
                <c:manualLayout>
                  <c:x val="-3.6111111111111108E-2"/>
                  <c:y val="-6.0080889037039086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R06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0B23-41E6-B608-496AF9C4A98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R07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0B23-41E6-B608-496AF9C4A9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Hoja1!$C$10:$C$16</c:f>
              <c:numCache>
                <c:formatCode>0%</c:formatCode>
                <c:ptCount val="7"/>
                <c:pt idx="0">
                  <c:v>0.3</c:v>
                </c:pt>
                <c:pt idx="1">
                  <c:v>0.1</c:v>
                </c:pt>
                <c:pt idx="2">
                  <c:v>0.75</c:v>
                </c:pt>
                <c:pt idx="3">
                  <c:v>0.05</c:v>
                </c:pt>
                <c:pt idx="4">
                  <c:v>0.3</c:v>
                </c:pt>
                <c:pt idx="5">
                  <c:v>0.35</c:v>
                </c:pt>
                <c:pt idx="6">
                  <c:v>0.2</c:v>
                </c:pt>
              </c:numCache>
            </c:numRef>
          </c:xVal>
          <c:yVal>
            <c:numRef>
              <c:f>Hoja1!$D$10:$D$16</c:f>
              <c:numCache>
                <c:formatCode>General</c:formatCode>
                <c:ptCount val="7"/>
                <c:pt idx="0">
                  <c:v>2</c:v>
                </c:pt>
                <c:pt idx="1">
                  <c:v>4</c:v>
                </c:pt>
                <c:pt idx="2">
                  <c:v>1</c:v>
                </c:pt>
                <c:pt idx="3">
                  <c:v>5</c:v>
                </c:pt>
                <c:pt idx="4">
                  <c:v>1</c:v>
                </c:pt>
                <c:pt idx="5">
                  <c:v>2</c:v>
                </c:pt>
                <c:pt idx="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0B23-41E6-B608-496AF9C4A98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965254320"/>
        <c:axId val="1643082512"/>
      </c:scatterChart>
      <c:valAx>
        <c:axId val="1965254320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643082512"/>
        <c:crosses val="autoZero"/>
        <c:crossBetween val="midCat"/>
        <c:majorUnit val="0.1"/>
      </c:valAx>
      <c:valAx>
        <c:axId val="1643082512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965254320"/>
        <c:crosses val="autoZero"/>
        <c:crossBetween val="midCat"/>
        <c:majorUnit val="1"/>
      </c:valAx>
      <c:spPr>
        <a:gradFill>
          <a:gsLst>
            <a:gs pos="20000">
              <a:srgbClr val="C00000"/>
            </a:gs>
            <a:gs pos="57000">
              <a:srgbClr val="FFFF05"/>
            </a:gs>
            <a:gs pos="77000">
              <a:srgbClr val="92D050"/>
            </a:gs>
            <a:gs pos="100000">
              <a:schemeClr val="accent2">
                <a:lumMod val="75000"/>
              </a:schemeClr>
            </a:gs>
          </a:gsLst>
          <a:lin ang="9300000" scaled="0"/>
        </a:gradFill>
        <a:ln>
          <a:solidFill>
            <a:schemeClr val="accent2">
              <a:lumMod val="7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EB126-AA71-4614-9173-C100E36353B5}" type="datetimeFigureOut">
              <a:rPr lang="es-ES" smtClean="0"/>
              <a:t>14/09/2020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19EAB-B54E-485F-A163-94D4EBB6CA0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8745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14/09/2020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6111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14/09/2020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476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14/09/2020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176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14/09/2020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1508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14/09/2020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8658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14/09/2020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392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14/09/2020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353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14/09/2020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1997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14/09/2020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9823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14/09/2020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2948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14/09/2020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1365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14/09/2020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6749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14/09/2020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5025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14/09/2020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6923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14/09/2020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49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14/09/2020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870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931E-B817-4601-A339-5DD3B782DCE1}" type="datetimeFigureOut">
              <a:rPr lang="es-ES" smtClean="0"/>
              <a:t>14/09/2020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2274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742931E-B817-4601-A339-5DD3B782DCE1}" type="datetimeFigureOut">
              <a:rPr lang="es-ES" smtClean="0"/>
              <a:t>14/09/2020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53BB663-84FB-4DAD-B46E-25E10F26F4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4052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image" Target="../media/image38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18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52.png"/><Relationship Id="rId4" Type="http://schemas.openxmlformats.org/officeDocument/2006/relationships/image" Target="../media/image18.png"/><Relationship Id="rId9" Type="http://schemas.openxmlformats.org/officeDocument/2006/relationships/image" Target="../media/image54.jp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microsoft.com/office/2007/relationships/hdphoto" Target="../media/hdphoto4.wdp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2.wmf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D2E29E-5940-473D-9260-D40EECD61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093" y="96078"/>
            <a:ext cx="6149146" cy="970722"/>
          </a:xfrm>
        </p:spPr>
        <p:txBody>
          <a:bodyPr>
            <a:normAutofit/>
          </a:bodyPr>
          <a:lstStyle/>
          <a:p>
            <a:r>
              <a:rPr lang="es-ES" sz="4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Aurkezpenaren</a:t>
            </a:r>
            <a:r>
              <a:rPr lang="es-E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4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Gidoia</a:t>
            </a:r>
            <a:endParaRPr lang="es-ES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6602AC-9024-4830-B705-B3F70FA86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9503" y="2631734"/>
            <a:ext cx="4883588" cy="52093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I.   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Sarrera</a:t>
            </a: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II.  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Proiektuaren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Xedea</a:t>
            </a: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III. 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Aurrekariak</a:t>
            </a: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IV. 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Egungo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Egoera</a:t>
            </a: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V.  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Erabilitako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Arau eta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Metodologiak</a:t>
            </a: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VI. 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Hasierako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Betekizunak</a:t>
            </a: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VII.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Irismena</a:t>
            </a: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s-E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s-E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s-E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s-E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s-E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268190D-F001-4951-BF2B-B3E91206C96A}"/>
              </a:ext>
            </a:extLst>
          </p:cNvPr>
          <p:cNvSpPr txBox="1">
            <a:spLocks/>
          </p:cNvSpPr>
          <p:nvPr/>
        </p:nvSpPr>
        <p:spPr>
          <a:xfrm>
            <a:off x="6373091" y="2111415"/>
            <a:ext cx="6809266" cy="5889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VIII.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Aukeren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Ikerketa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eta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Egingarritasuna</a:t>
            </a: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IX.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 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Proposatutako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Sistemaren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Deskribapena</a:t>
            </a: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X.   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Etorkizunerako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Hobekuntzak</a:t>
            </a: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XI.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 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Proiektuaren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Barne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Kudeaketa</a:t>
            </a: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XII. 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Proiektuaren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Webgunea</a:t>
            </a: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XIII.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ProWF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Sistema (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Bideoa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XIV.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Hipotesiak</a:t>
            </a:r>
            <a:r>
              <a:rPr lang="es-E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VS </a:t>
            </a:r>
            <a:r>
              <a:rPr lang="es-E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Ondorioak</a:t>
            </a:r>
            <a:endParaRPr lang="es-ES" sz="2000" b="1" dirty="0">
              <a:solidFill>
                <a:schemeClr val="tx2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buFont typeface="Arial"/>
              <a:buNone/>
            </a:pPr>
            <a:endParaRPr lang="es-E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s-E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s-E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s-E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0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016" y="0"/>
            <a:ext cx="9461706" cy="1265582"/>
          </a:xfrm>
        </p:spPr>
        <p:txBody>
          <a:bodyPr>
            <a:normAutofit/>
          </a:bodyPr>
          <a:lstStyle/>
          <a:p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Irismena</a:t>
            </a:r>
            <a:endParaRPr lang="es-E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D7CC395-A46D-412F-AF74-9C43E67B5AC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115" y="1323631"/>
            <a:ext cx="6811507" cy="207479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errar llave 10">
            <a:extLst>
              <a:ext uri="{FF2B5EF4-FFF2-40B4-BE49-F238E27FC236}">
                <a16:creationId xmlns:a16="http://schemas.microsoft.com/office/drawing/2014/main" id="{C8C3ED71-2A9B-4025-9967-9C5890AE614F}"/>
              </a:ext>
            </a:extLst>
          </p:cNvPr>
          <p:cNvSpPr/>
          <p:nvPr/>
        </p:nvSpPr>
        <p:spPr>
          <a:xfrm rot="5400000">
            <a:off x="4614331" y="2063085"/>
            <a:ext cx="437322" cy="3405753"/>
          </a:xfrm>
          <a:prstGeom prst="rightBrace">
            <a:avLst/>
          </a:prstGeom>
          <a:noFill/>
          <a:ln w="2222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errar llave 12">
            <a:extLst>
              <a:ext uri="{FF2B5EF4-FFF2-40B4-BE49-F238E27FC236}">
                <a16:creationId xmlns:a16="http://schemas.microsoft.com/office/drawing/2014/main" id="{23ADD9C4-5677-4F01-87D2-C15AAC5DC70B}"/>
              </a:ext>
            </a:extLst>
          </p:cNvPr>
          <p:cNvSpPr/>
          <p:nvPr/>
        </p:nvSpPr>
        <p:spPr>
          <a:xfrm rot="5400000">
            <a:off x="8050641" y="2093642"/>
            <a:ext cx="437322" cy="3344640"/>
          </a:xfrm>
          <a:prstGeom prst="rightBrace">
            <a:avLst/>
          </a:prstGeom>
          <a:noFill/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740E46D-AECF-4EDE-B858-EDCEF2F9C150}"/>
              </a:ext>
            </a:extLst>
          </p:cNvPr>
          <p:cNvSpPr txBox="1"/>
          <p:nvPr/>
        </p:nvSpPr>
        <p:spPr>
          <a:xfrm>
            <a:off x="2876014" y="4194664"/>
            <a:ext cx="37209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ProWF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sistemaren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prototipoa</a:t>
            </a:r>
            <a:endParaRPr lang="es-ES" sz="2000" dirty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>
                <a:solidFill>
                  <a:schemeClr val="accent2">
                    <a:lumMod val="50000"/>
                  </a:schemeClr>
                </a:solidFill>
              </a:rPr>
              <a:t>Memoria eta </a:t>
            </a: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bere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eranskinak</a:t>
            </a:r>
            <a:endParaRPr lang="es-ES" sz="2000" dirty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Posterra</a:t>
            </a:r>
            <a:endParaRPr lang="es-ES" sz="2000" dirty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Proiektuaren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webgunea</a:t>
            </a:r>
            <a:endParaRPr lang="es-ES" sz="2000" dirty="0">
              <a:solidFill>
                <a:schemeClr val="accent2">
                  <a:lumMod val="50000"/>
                </a:schemeClr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OpenUP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A</a:t>
            </a: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rtefaktuak</a:t>
            </a:r>
            <a:endParaRPr lang="es-ES" sz="2000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69C50D-BCDE-4B89-868A-A8BE2284A78D}"/>
              </a:ext>
            </a:extLst>
          </p:cNvPr>
          <p:cNvSpPr txBox="1"/>
          <p:nvPr/>
        </p:nvSpPr>
        <p:spPr>
          <a:xfrm>
            <a:off x="6596982" y="4201437"/>
            <a:ext cx="408039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 err="1">
                <a:solidFill>
                  <a:schemeClr val="accent4"/>
                </a:solidFill>
              </a:rPr>
              <a:t>Bezeroarentzat</a:t>
            </a:r>
            <a:r>
              <a:rPr lang="es-ES" sz="2000" dirty="0">
                <a:solidFill>
                  <a:schemeClr val="accent4"/>
                </a:solidFill>
              </a:rPr>
              <a:t> </a:t>
            </a:r>
            <a:r>
              <a:rPr lang="es-ES" sz="2000" dirty="0" err="1">
                <a:solidFill>
                  <a:schemeClr val="accent4"/>
                </a:solidFill>
              </a:rPr>
              <a:t>prestatutako</a:t>
            </a:r>
            <a:r>
              <a:rPr lang="es-ES" sz="2000" dirty="0">
                <a:solidFill>
                  <a:schemeClr val="accent4"/>
                </a:solidFill>
              </a:rPr>
              <a:t> </a:t>
            </a:r>
            <a:r>
              <a:rPr lang="es-ES" sz="2000" dirty="0" err="1">
                <a:solidFill>
                  <a:schemeClr val="accent4"/>
                </a:solidFill>
              </a:rPr>
              <a:t>barne</a:t>
            </a:r>
            <a:r>
              <a:rPr lang="es-ES" sz="2000" dirty="0">
                <a:solidFill>
                  <a:schemeClr val="accent4"/>
                </a:solidFill>
              </a:rPr>
              <a:t> </a:t>
            </a:r>
            <a:r>
              <a:rPr lang="es-ES" sz="2000" dirty="0" err="1">
                <a:solidFill>
                  <a:schemeClr val="accent4"/>
                </a:solidFill>
              </a:rPr>
              <a:t>kudeaketa</a:t>
            </a:r>
            <a:endParaRPr lang="es-ES" sz="2000" dirty="0">
              <a:solidFill>
                <a:schemeClr val="accent4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accent4"/>
                </a:solidFill>
              </a:rPr>
              <a:t>Arriskuen</a:t>
            </a:r>
            <a:r>
              <a:rPr lang="es-ES" sz="2000" dirty="0">
                <a:solidFill>
                  <a:schemeClr val="accent4"/>
                </a:solidFill>
              </a:rPr>
              <a:t> </a:t>
            </a:r>
            <a:r>
              <a:rPr lang="es-ES" sz="2000" dirty="0" err="1">
                <a:solidFill>
                  <a:schemeClr val="accent4"/>
                </a:solidFill>
              </a:rPr>
              <a:t>analisia</a:t>
            </a:r>
            <a:endParaRPr lang="es-ES" sz="2000" dirty="0">
              <a:solidFill>
                <a:schemeClr val="accent4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accent4"/>
                </a:solidFill>
              </a:rPr>
              <a:t>Antolaketa</a:t>
            </a:r>
            <a:r>
              <a:rPr lang="es-ES" sz="2000" dirty="0">
                <a:solidFill>
                  <a:schemeClr val="accent4"/>
                </a:solidFill>
              </a:rPr>
              <a:t> eta </a:t>
            </a:r>
            <a:r>
              <a:rPr lang="es-ES" sz="2000" dirty="0" err="1">
                <a:solidFill>
                  <a:schemeClr val="accent4"/>
                </a:solidFill>
              </a:rPr>
              <a:t>kudeaketa</a:t>
            </a:r>
            <a:endParaRPr lang="es-ES" sz="2000" dirty="0">
              <a:solidFill>
                <a:schemeClr val="accent4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accent4"/>
                </a:solidFill>
              </a:rPr>
              <a:t>Denboraren</a:t>
            </a:r>
            <a:r>
              <a:rPr lang="es-ES" sz="2000" dirty="0">
                <a:solidFill>
                  <a:schemeClr val="accent4"/>
                </a:solidFill>
              </a:rPr>
              <a:t> </a:t>
            </a:r>
            <a:r>
              <a:rPr lang="es-ES" sz="2000" dirty="0" err="1">
                <a:solidFill>
                  <a:schemeClr val="accent4"/>
                </a:solidFill>
              </a:rPr>
              <a:t>planifikazioa</a:t>
            </a:r>
            <a:endParaRPr lang="es-ES" sz="2000" dirty="0">
              <a:solidFill>
                <a:schemeClr val="accent4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accent4"/>
                </a:solidFill>
              </a:rPr>
              <a:t>Aurrekontua</a:t>
            </a:r>
            <a:endParaRPr lang="es-ES" sz="2000" dirty="0">
              <a:solidFill>
                <a:schemeClr val="accent4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000" dirty="0">
              <a:solidFill>
                <a:schemeClr val="accent4"/>
              </a:solidFill>
            </a:endParaRPr>
          </a:p>
          <a:p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0333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016" y="-119268"/>
            <a:ext cx="9461706" cy="1265582"/>
          </a:xfrm>
        </p:spPr>
        <p:txBody>
          <a:bodyPr>
            <a:no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Aukeren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Ikerketa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eta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Egingarritasuna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</a:t>
            </a:r>
          </a:p>
        </p:txBody>
      </p:sp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EBB75D74-B479-4A9F-9140-DB692F289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670" y="862029"/>
            <a:ext cx="3650398" cy="568570"/>
          </a:xfrm>
        </p:spPr>
        <p:txBody>
          <a:bodyPr/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Arkitekturaren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Erabakia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409A232-88C9-44F9-8CB8-15F55177967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10369" r="1706" b="25269"/>
          <a:stretch/>
        </p:blipFill>
        <p:spPr bwMode="auto">
          <a:xfrm>
            <a:off x="1574274" y="2759439"/>
            <a:ext cx="4812693" cy="23203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22CA4F02-CE15-4052-85AF-6EEA97E3EA15}"/>
              </a:ext>
            </a:extLst>
          </p:cNvPr>
          <p:cNvSpPr txBox="1">
            <a:spLocks/>
          </p:cNvSpPr>
          <p:nvPr/>
        </p:nvSpPr>
        <p:spPr>
          <a:xfrm>
            <a:off x="904781" y="2018488"/>
            <a:ext cx="4587124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A) Bizagi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erabiltzea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E52C45C1-CD7B-41BB-9487-F567D3D46840}"/>
              </a:ext>
            </a:extLst>
          </p:cNvPr>
          <p:cNvSpPr txBox="1">
            <a:spLocks/>
          </p:cNvSpPr>
          <p:nvPr/>
        </p:nvSpPr>
        <p:spPr>
          <a:xfrm>
            <a:off x="6438566" y="2018487"/>
            <a:ext cx="4587124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B)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Arkitektura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propioa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sortzea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025755-4E33-4001-A740-C28304EF8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309" y="5321886"/>
            <a:ext cx="2006513" cy="99094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A4260C2-A262-4B8C-ADDD-198E2F16A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52" y="5452228"/>
            <a:ext cx="1908315" cy="77507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8A4D34D-642C-4B7C-9CF7-A2DB690BAB22}"/>
              </a:ext>
            </a:extLst>
          </p:cNvPr>
          <p:cNvSpPr txBox="1"/>
          <p:nvPr/>
        </p:nvSpPr>
        <p:spPr>
          <a:xfrm>
            <a:off x="6905737" y="3105442"/>
            <a:ext cx="481269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Bizagiren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desabantailak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oso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kaltegarriak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Workflow-lengoaia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guztiz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propioa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CMS baten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erabilerarekin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soluzio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nahiko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profesionalak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lortu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daitezke</a:t>
            </a: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639CA55-78CE-428E-BCDE-2127EBCBE42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352" y="5431806"/>
            <a:ext cx="779731" cy="771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753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016" y="-115768"/>
            <a:ext cx="9461706" cy="1265582"/>
          </a:xfrm>
        </p:spPr>
        <p:txBody>
          <a:bodyPr>
            <a:no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Aukeren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Ikerketa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eta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Egingarritasuna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</a:t>
            </a:r>
          </a:p>
        </p:txBody>
      </p:sp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EBB75D74-B479-4A9F-9140-DB692F289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670" y="862029"/>
            <a:ext cx="3650398" cy="568570"/>
          </a:xfrm>
        </p:spPr>
        <p:txBody>
          <a:bodyPr/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Arkitekturaren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Erabakia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22CA4F02-CE15-4052-85AF-6EEA97E3EA15}"/>
              </a:ext>
            </a:extLst>
          </p:cNvPr>
          <p:cNvSpPr txBox="1">
            <a:spLocks/>
          </p:cNvSpPr>
          <p:nvPr/>
        </p:nvSpPr>
        <p:spPr>
          <a:xfrm>
            <a:off x="1544572" y="1646069"/>
            <a:ext cx="4587124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A)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BPMn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oinarritutako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arkitektura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B24402B-1FCC-45A5-B150-385C77E0C092}"/>
              </a:ext>
            </a:extLst>
          </p:cNvPr>
          <p:cNvPicPr/>
          <p:nvPr/>
        </p:nvPicPr>
        <p:blipFill rotWithShape="1">
          <a:blip r:embed="rId2" cstate="print"/>
          <a:srcRect l="58292" t="31549" r="22366" b="46330"/>
          <a:stretch/>
        </p:blipFill>
        <p:spPr bwMode="auto">
          <a:xfrm>
            <a:off x="1505242" y="2243970"/>
            <a:ext cx="4975275" cy="26317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BBB08DD-558A-4420-825B-5B5031A544CA}"/>
              </a:ext>
            </a:extLst>
          </p:cNvPr>
          <p:cNvPicPr/>
          <p:nvPr/>
        </p:nvPicPr>
        <p:blipFill rotWithShape="1">
          <a:blip r:embed="rId3"/>
          <a:srcRect l="31888" b="53744"/>
          <a:stretch/>
        </p:blipFill>
        <p:spPr>
          <a:xfrm>
            <a:off x="6808764" y="2357403"/>
            <a:ext cx="5134708" cy="2518268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767D46-8379-4F98-B728-9ECABB1DAEA6}"/>
              </a:ext>
            </a:extLst>
          </p:cNvPr>
          <p:cNvSpPr txBox="1">
            <a:spLocks/>
          </p:cNvSpPr>
          <p:nvPr/>
        </p:nvSpPr>
        <p:spPr>
          <a:xfrm>
            <a:off x="6485208" y="1671477"/>
            <a:ext cx="5739618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B)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Workflowetan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oinarritutako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arkitektura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9F9C068-F4D2-418B-9EC9-3A4CEC3B9AB9}"/>
              </a:ext>
            </a:extLst>
          </p:cNvPr>
          <p:cNvSpPr txBox="1"/>
          <p:nvPr/>
        </p:nvSpPr>
        <p:spPr>
          <a:xfrm>
            <a:off x="8209001" y="5852772"/>
            <a:ext cx="229203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Workflow-lengoaia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2A1EF41-F3DA-4115-AAE4-CD42DA8E67CF}"/>
              </a:ext>
            </a:extLst>
          </p:cNvPr>
          <p:cNvSpPr txBox="1"/>
          <p:nvPr/>
        </p:nvSpPr>
        <p:spPr>
          <a:xfrm>
            <a:off x="2919921" y="5848299"/>
            <a:ext cx="185493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BPMN-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lengoaia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23487DAF-5BD9-408F-93BE-F9C00D5D9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8861" y="5073525"/>
            <a:ext cx="1317050" cy="101772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CE57CDF-53C6-4E59-8A05-DBF39B132EE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213" y="5141417"/>
            <a:ext cx="779731" cy="771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5423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016" y="-119268"/>
            <a:ext cx="9461706" cy="1265582"/>
          </a:xfrm>
        </p:spPr>
        <p:txBody>
          <a:bodyPr>
            <a:no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Aukeren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Ikerketa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eta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Egingarritasuna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II</a:t>
            </a:r>
          </a:p>
        </p:txBody>
      </p:sp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EBB75D74-B479-4A9F-9140-DB692F289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7297" y="901784"/>
            <a:ext cx="3897144" cy="9270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Bizi-zikloa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definitzen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duen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metodologiaren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aukeraketa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5D68AD2-F389-43B3-8B17-1B8C31201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287" y="2939202"/>
            <a:ext cx="2242076" cy="112103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FC082FE-BA91-4FF1-9DF2-A685887B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018" y="2730583"/>
            <a:ext cx="2242077" cy="1509090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4BB044C8-530A-4609-82CF-0D4A424F3339}"/>
              </a:ext>
            </a:extLst>
          </p:cNvPr>
          <p:cNvSpPr/>
          <p:nvPr/>
        </p:nvSpPr>
        <p:spPr>
          <a:xfrm>
            <a:off x="5989983" y="3112334"/>
            <a:ext cx="1125415" cy="745588"/>
          </a:xfrm>
          <a:prstGeom prst="rightArrow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8B6598E-1188-4A2C-B686-92011D4391BE}"/>
              </a:ext>
            </a:extLst>
          </p:cNvPr>
          <p:cNvSpPr txBox="1"/>
          <p:nvPr/>
        </p:nvSpPr>
        <p:spPr>
          <a:xfrm>
            <a:off x="3512677" y="4421932"/>
            <a:ext cx="608002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Funtsezko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ezaugarriak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hartu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garapen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prozesua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sinplifikatu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eta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bere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printzipioei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leial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izaten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jarraitu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6133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016" y="-119268"/>
            <a:ext cx="9461706" cy="1265582"/>
          </a:xfrm>
        </p:spPr>
        <p:txBody>
          <a:bodyPr>
            <a:no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Aukeren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Ikerketa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eta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Egingarritasuna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III</a:t>
            </a:r>
          </a:p>
        </p:txBody>
      </p:sp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EBB75D74-B479-4A9F-9140-DB692F289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670" y="862029"/>
            <a:ext cx="3650398" cy="568570"/>
          </a:xfrm>
        </p:spPr>
        <p:txBody>
          <a:bodyPr/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Workflow-lengoaia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bilatu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379A68-C078-496D-ACEC-5698A6D3A62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4"/>
          <a:stretch/>
        </p:blipFill>
        <p:spPr bwMode="auto">
          <a:xfrm>
            <a:off x="2269523" y="2267901"/>
            <a:ext cx="1374140" cy="24491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0EB2CB3-0384-411B-800F-68567B8B2B9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861" y="2267901"/>
            <a:ext cx="1090793" cy="24491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8DB9520-3801-4159-8D3A-370345E2AA55}"/>
              </a:ext>
            </a:extLst>
          </p:cNvPr>
          <p:cNvSpPr txBox="1"/>
          <p:nvPr/>
        </p:nvSpPr>
        <p:spPr>
          <a:xfrm>
            <a:off x="2123016" y="1596229"/>
            <a:ext cx="3275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  <a:latin typeface="Gothic"/>
              </a:rPr>
              <a:t>1)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OpenUP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metodologiak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erabilitako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kolore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eta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formak</a:t>
            </a:r>
            <a:endParaRPr lang="es-E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D47BBBD-8A25-4B3A-B5A4-4DBA35B07F0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84111" y="2822353"/>
            <a:ext cx="2872105" cy="224282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38EAE97-5137-4C31-9A6B-725CC0AF4E47}"/>
              </a:ext>
            </a:extLst>
          </p:cNvPr>
          <p:cNvSpPr txBox="1"/>
          <p:nvPr/>
        </p:nvSpPr>
        <p:spPr>
          <a:xfrm>
            <a:off x="5184112" y="2353402"/>
            <a:ext cx="301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  <a:latin typeface="Gothic"/>
              </a:rPr>
              <a:t>2)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Exekuzioan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pentsatzen</a:t>
            </a:r>
            <a:endParaRPr lang="es-E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48B1C69-BC15-4F23-A83B-1BDF8B07E84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44069" y="3492498"/>
            <a:ext cx="2984500" cy="212217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8DF248F-800C-4347-A6B4-9F3207624B91}"/>
              </a:ext>
            </a:extLst>
          </p:cNvPr>
          <p:cNvSpPr txBox="1"/>
          <p:nvPr/>
        </p:nvSpPr>
        <p:spPr>
          <a:xfrm>
            <a:off x="8585533" y="2750969"/>
            <a:ext cx="2743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  <a:latin typeface="Gothic"/>
              </a:rPr>
              <a:t>3)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Irudia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eta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negozio-logikaren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arteko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banaketa</a:t>
            </a:r>
            <a:endParaRPr lang="es-E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C057C2D-1FBE-4357-8534-9CDDBFB0E0B3}"/>
              </a:ext>
            </a:extLst>
          </p:cNvPr>
          <p:cNvSpPr txBox="1"/>
          <p:nvPr/>
        </p:nvSpPr>
        <p:spPr>
          <a:xfrm>
            <a:off x="2038610" y="5364837"/>
            <a:ext cx="2879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  <a:latin typeface="Gothic"/>
              </a:rPr>
              <a:t>4)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Optimizazioa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eta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akatsen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zuzenketa</a:t>
            </a:r>
            <a:endParaRPr lang="es-E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759B9F6-6E88-4BF0-BB3B-1E163B78BABC}"/>
              </a:ext>
            </a:extLst>
          </p:cNvPr>
          <p:cNvSpPr txBox="1"/>
          <p:nvPr/>
        </p:nvSpPr>
        <p:spPr>
          <a:xfrm>
            <a:off x="5184111" y="5938301"/>
            <a:ext cx="72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  <a:latin typeface="Gothic"/>
              </a:rPr>
              <a:t>5) 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???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5242058-97C7-4831-AF9B-9F89ED3E64AB}"/>
              </a:ext>
            </a:extLst>
          </p:cNvPr>
          <p:cNvSpPr txBox="1"/>
          <p:nvPr/>
        </p:nvSpPr>
        <p:spPr>
          <a:xfrm>
            <a:off x="8585533" y="6306890"/>
            <a:ext cx="72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  <a:latin typeface="Gothic"/>
              </a:rPr>
              <a:t>6) 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???   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8DFBDD3-F65A-472D-8B3C-43AAFE024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31" y="1045963"/>
            <a:ext cx="1497905" cy="13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55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016" y="-119268"/>
            <a:ext cx="9461706" cy="1265582"/>
          </a:xfrm>
        </p:spPr>
        <p:txBody>
          <a:bodyPr>
            <a:no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Aukeren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Ikerketa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eta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Egingarritasuna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IV</a:t>
            </a:r>
          </a:p>
        </p:txBody>
      </p:sp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EBB75D74-B479-4A9F-9140-DB692F289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670" y="862029"/>
            <a:ext cx="3650398" cy="5685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CMSaren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Aukeraketa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9C68FE2-90C0-4662-95D8-701AFF2D8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86210"/>
              </p:ext>
            </p:extLst>
          </p:nvPr>
        </p:nvGraphicFramePr>
        <p:xfrm>
          <a:off x="2459499" y="1765327"/>
          <a:ext cx="8258756" cy="36157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2831">
                  <a:extLst>
                    <a:ext uri="{9D8B030D-6E8A-4147-A177-3AD203B41FA5}">
                      <a16:colId xmlns:a16="http://schemas.microsoft.com/office/drawing/2014/main" val="2223352241"/>
                    </a:ext>
                  </a:extLst>
                </a:gridCol>
                <a:gridCol w="1948069">
                  <a:extLst>
                    <a:ext uri="{9D8B030D-6E8A-4147-A177-3AD203B41FA5}">
                      <a16:colId xmlns:a16="http://schemas.microsoft.com/office/drawing/2014/main" val="1292729565"/>
                    </a:ext>
                  </a:extLst>
                </a:gridCol>
                <a:gridCol w="1842052">
                  <a:extLst>
                    <a:ext uri="{9D8B030D-6E8A-4147-A177-3AD203B41FA5}">
                      <a16:colId xmlns:a16="http://schemas.microsoft.com/office/drawing/2014/main" val="259988366"/>
                    </a:ext>
                  </a:extLst>
                </a:gridCol>
                <a:gridCol w="1865804">
                  <a:extLst>
                    <a:ext uri="{9D8B030D-6E8A-4147-A177-3AD203B41FA5}">
                      <a16:colId xmlns:a16="http://schemas.microsoft.com/office/drawing/2014/main" val="4014027975"/>
                    </a:ext>
                  </a:extLst>
                </a:gridCol>
              </a:tblGrid>
              <a:tr h="6465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Ezaugarria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9386858"/>
                  </a:ext>
                </a:extLst>
              </a:tr>
              <a:tr h="4197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Kode irekia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✓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>
                          <a:effectLst/>
                        </a:rPr>
                        <a:t>✓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✓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8294033"/>
                  </a:ext>
                </a:extLst>
              </a:tr>
              <a:tr h="3010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Dokumentazio sinple eta ondo egituratuta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✓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✓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>
                          <a:effectLst/>
                        </a:rPr>
                        <a:t>✓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6934624"/>
                  </a:ext>
                </a:extLst>
              </a:tr>
              <a:tr h="5088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Komunitate aktiboa eta foroak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✓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✘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>
                          <a:effectLst/>
                        </a:rPr>
                        <a:t>✓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2068205"/>
                  </a:ext>
                </a:extLst>
              </a:tr>
              <a:tr h="4282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Estentsio gehigarri eta moduluen hedapena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✓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✘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>
                          <a:effectLst/>
                        </a:rPr>
                        <a:t>✓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3235888"/>
                  </a:ext>
                </a:extLst>
              </a:tr>
              <a:tr h="4305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400" dirty="0">
                          <a:effectLst/>
                        </a:rPr>
                        <a:t>Beginner-friendly</a:t>
                      </a:r>
                      <a:endParaRPr lang="es-ES" sz="20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✓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✘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>
                          <a:effectLst/>
                        </a:rPr>
                        <a:t>✘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7882305"/>
                  </a:ext>
                </a:extLst>
              </a:tr>
              <a:tr h="5023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Erabiltzaileen kudeaketa erraza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✘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✘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✓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61960161"/>
                  </a:ext>
                </a:extLst>
              </a:tr>
              <a:tr h="2087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Programazio-lengoaia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PHP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PHP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PHP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5975432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278EFCC7-8072-4799-8DBA-96294899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513" y="1823976"/>
            <a:ext cx="1401976" cy="4512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3157C6F-362E-4709-B3AF-504A2D1D5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443" y="1625980"/>
            <a:ext cx="1019795" cy="8472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DCD7C13-5468-4590-9365-029BA48D8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832" y="1688261"/>
            <a:ext cx="1338336" cy="72270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3A1CF44-4042-42FE-9F03-DD790CC3680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21" y="5715836"/>
            <a:ext cx="1143033" cy="91442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58ECE65-3004-4BE8-965F-DED1B46FC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837" y="5773861"/>
            <a:ext cx="2480354" cy="798378"/>
          </a:xfrm>
          <a:prstGeom prst="rect">
            <a:avLst/>
          </a:prstGeom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0CF43EBA-E3F4-4E33-B23A-229C18D268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666532"/>
              </p:ext>
            </p:extLst>
          </p:nvPr>
        </p:nvGraphicFramePr>
        <p:xfrm>
          <a:off x="7549296" y="5591548"/>
          <a:ext cx="2122193" cy="1301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Imagen de mapa de bits" r:id="rId7" imgW="9163080" imgH="5619600" progId="Paint.Picture">
                  <p:embed/>
                </p:oleObj>
              </mc:Choice>
              <mc:Fallback>
                <p:oleObj name="Imagen de mapa de bits" r:id="rId7" imgW="9163080" imgH="56196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9296" y="5591548"/>
                        <a:ext cx="2122193" cy="1301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6387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016" y="-119268"/>
            <a:ext cx="9461706" cy="1265582"/>
          </a:xfrm>
        </p:spPr>
        <p:txBody>
          <a:bodyPr>
            <a:no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Aukeren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Ikerketa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eta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Egingarritasuna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</a:t>
            </a:r>
          </a:p>
        </p:txBody>
      </p:sp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EBB75D74-B479-4A9F-9140-DB692F289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064" y="696059"/>
            <a:ext cx="4605609" cy="9005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Inferentzia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motorraren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erabakia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2B77A3CD-4941-4C05-9AE8-AC34DEE6A612}"/>
              </a:ext>
            </a:extLst>
          </p:cNvPr>
          <p:cNvSpPr txBox="1">
            <a:spLocks/>
          </p:cNvSpPr>
          <p:nvPr/>
        </p:nvSpPr>
        <p:spPr>
          <a:xfrm>
            <a:off x="3611157" y="1932777"/>
            <a:ext cx="916272" cy="874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4400" dirty="0">
                <a:solidFill>
                  <a:schemeClr val="bg2">
                    <a:lumMod val="50000"/>
                  </a:schemeClr>
                </a:solidFill>
              </a:rPr>
              <a:t>A) </a:t>
            </a: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7540E0-4FF0-4AAA-9226-BB2979A670DA}"/>
              </a:ext>
            </a:extLst>
          </p:cNvPr>
          <p:cNvSpPr txBox="1">
            <a:spLocks/>
          </p:cNvSpPr>
          <p:nvPr/>
        </p:nvSpPr>
        <p:spPr>
          <a:xfrm>
            <a:off x="3611157" y="4312437"/>
            <a:ext cx="916272" cy="874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4400" dirty="0">
                <a:solidFill>
                  <a:schemeClr val="bg2">
                    <a:lumMod val="50000"/>
                  </a:schemeClr>
                </a:solidFill>
              </a:rPr>
              <a:t>B) </a:t>
            </a: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770B152-6AFC-4D89-8C37-4505848110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5123" y="3127166"/>
            <a:ext cx="1693558" cy="134931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AA0D6CB-CFC1-423D-9E28-56C40946D371}"/>
              </a:ext>
            </a:extLst>
          </p:cNvPr>
          <p:cNvSpPr txBox="1"/>
          <p:nvPr/>
        </p:nvSpPr>
        <p:spPr>
          <a:xfrm>
            <a:off x="783627" y="4601697"/>
            <a:ext cx="2951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DOT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lengoaian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idatzitako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workflow-eredua</a:t>
            </a:r>
            <a:endParaRPr lang="es-E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F9C73BC-FA76-4E05-8C14-B7B93E599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148" y="2540156"/>
            <a:ext cx="1682527" cy="65173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9DA2736-83E8-44B0-8D54-39E83CDFA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592" y="2474011"/>
            <a:ext cx="1909371" cy="696921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8536860D-A0DD-4046-989B-40AA58F2E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691" y="3811340"/>
            <a:ext cx="1693558" cy="73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1EBA30FB-8428-4216-8FB3-F16F0494024B}"/>
              </a:ext>
            </a:extLst>
          </p:cNvPr>
          <p:cNvSpPr/>
          <p:nvPr/>
        </p:nvSpPr>
        <p:spPr>
          <a:xfrm>
            <a:off x="3737004" y="1815548"/>
            <a:ext cx="6005175" cy="4731026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535D6F74-6D1E-466C-9FE0-65A93523F9FC}"/>
              </a:ext>
            </a:extLst>
          </p:cNvPr>
          <p:cNvCxnSpPr>
            <a:stCxn id="18" idx="1"/>
            <a:endCxn id="18" idx="3"/>
          </p:cNvCxnSpPr>
          <p:nvPr/>
        </p:nvCxnSpPr>
        <p:spPr>
          <a:xfrm>
            <a:off x="3737004" y="4181061"/>
            <a:ext cx="6005175" cy="0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2CCDD49F-A28C-4697-8EC2-F46A575278BE}"/>
              </a:ext>
            </a:extLst>
          </p:cNvPr>
          <p:cNvSpPr/>
          <p:nvPr/>
        </p:nvSpPr>
        <p:spPr>
          <a:xfrm>
            <a:off x="6337336" y="2662502"/>
            <a:ext cx="712039" cy="414806"/>
          </a:xfrm>
          <a:prstGeom prst="rightArrow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76FD008F-1FF4-45B1-981B-0D7D0354FC48}"/>
              </a:ext>
            </a:extLst>
          </p:cNvPr>
          <p:cNvSpPr/>
          <p:nvPr/>
        </p:nvSpPr>
        <p:spPr>
          <a:xfrm>
            <a:off x="3094939" y="4028943"/>
            <a:ext cx="529470" cy="336558"/>
          </a:xfrm>
          <a:prstGeom prst="rightArrow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28BD62F2-3E60-4235-BBA0-C4D413F17DF6}"/>
              </a:ext>
            </a:extLst>
          </p:cNvPr>
          <p:cNvSpPr/>
          <p:nvPr/>
        </p:nvSpPr>
        <p:spPr>
          <a:xfrm>
            <a:off x="9832243" y="4028943"/>
            <a:ext cx="477604" cy="320396"/>
          </a:xfrm>
          <a:prstGeom prst="rightArrow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719AF46-3778-4776-A49F-A470EA916814}"/>
              </a:ext>
            </a:extLst>
          </p:cNvPr>
          <p:cNvSpPr txBox="1"/>
          <p:nvPr/>
        </p:nvSpPr>
        <p:spPr>
          <a:xfrm>
            <a:off x="10045405" y="4601697"/>
            <a:ext cx="2269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EHSISek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exekutatzeko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prest,</a:t>
            </a:r>
          </a:p>
          <a:p>
            <a:pPr algn="ctr"/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erregela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sinpleen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bitartez</a:t>
            </a:r>
            <a:endParaRPr lang="es-E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2FCA3DC-F32E-4F2E-AB96-064A554BDC77}"/>
              </a:ext>
            </a:extLst>
          </p:cNvPr>
          <p:cNvSpPr txBox="1"/>
          <p:nvPr/>
        </p:nvSpPr>
        <p:spPr>
          <a:xfrm>
            <a:off x="3927759" y="3225300"/>
            <a:ext cx="2367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Graphml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formatura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eraldatu</a:t>
            </a:r>
            <a:endParaRPr lang="es-E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705C19C-C6B3-47C0-85EB-4CD484F131BB}"/>
              </a:ext>
            </a:extLst>
          </p:cNvPr>
          <p:cNvSpPr txBox="1"/>
          <p:nvPr/>
        </p:nvSpPr>
        <p:spPr>
          <a:xfrm>
            <a:off x="7070624" y="3214518"/>
            <a:ext cx="2570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COOL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lengoaiako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klase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eta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instantzia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bihurtu</a:t>
            </a:r>
            <a:endParaRPr lang="es-E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9C4DF1E7-CAF5-4EDC-9987-FD55502BF2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05" y="4828867"/>
            <a:ext cx="3703948" cy="148782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A46568F-21D4-40AB-8958-6A8C9F23228C}"/>
              </a:ext>
            </a:extLst>
          </p:cNvPr>
          <p:cNvSpPr txBox="1"/>
          <p:nvPr/>
        </p:nvSpPr>
        <p:spPr>
          <a:xfrm>
            <a:off x="5133904" y="4194724"/>
            <a:ext cx="3118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Bi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lengoaien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arteko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metaeredu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bat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definitzea</a:t>
            </a:r>
            <a:endParaRPr lang="es-E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43530A-596B-4249-A7C8-651359D33F1E}"/>
              </a:ext>
            </a:extLst>
          </p:cNvPr>
          <p:cNvSpPr txBox="1"/>
          <p:nvPr/>
        </p:nvSpPr>
        <p:spPr>
          <a:xfrm>
            <a:off x="714145" y="2673437"/>
            <a:ext cx="295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accent2">
                    <a:lumMod val="75000"/>
                  </a:schemeClr>
                </a:solidFill>
                <a:latin typeface="Gothic"/>
              </a:rPr>
              <a:t>71</a:t>
            </a:r>
            <a:r>
              <a:rPr lang="es-E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2">
                    <a:lumMod val="75000"/>
                  </a:schemeClr>
                </a:solidFill>
              </a:rPr>
              <a:t>workflow-eredu</a:t>
            </a:r>
            <a:endParaRPr lang="es-E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886229D-B639-42DD-9CFD-CC22B3F422C8}"/>
              </a:ext>
            </a:extLst>
          </p:cNvPr>
          <p:cNvSpPr txBox="1"/>
          <p:nvPr/>
        </p:nvSpPr>
        <p:spPr>
          <a:xfrm>
            <a:off x="9574965" y="3391092"/>
            <a:ext cx="295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accent4"/>
                </a:solidFill>
              </a:rPr>
              <a:t>450 </a:t>
            </a:r>
            <a:r>
              <a:rPr lang="es-ES" b="1" dirty="0" err="1">
                <a:solidFill>
                  <a:schemeClr val="accent4"/>
                </a:solidFill>
              </a:rPr>
              <a:t>objektu</a:t>
            </a:r>
            <a:endParaRPr lang="es-E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4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933" y="58049"/>
            <a:ext cx="9616097" cy="1265582"/>
          </a:xfrm>
        </p:spPr>
        <p:txBody>
          <a:bodyPr>
            <a:norm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Proposatutako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Sistemaren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Deskribapena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</a:t>
            </a:r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BAA1374D-ED29-4571-92AC-D7B4CC408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0441" y="2255971"/>
            <a:ext cx="10018713" cy="3124201"/>
          </a:xfrm>
        </p:spPr>
        <p:txBody>
          <a:bodyPr/>
          <a:lstStyle/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Workflow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Editor 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 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Prozesu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Sortzailea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IO-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System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88BE832-D528-40D3-AA26-05B8BF4F5EC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457" y="3215399"/>
            <a:ext cx="1280159" cy="12053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48446FB-F39C-4BC4-A64B-7474CEA6012D}"/>
              </a:ext>
            </a:extLst>
          </p:cNvPr>
          <p:cNvSpPr txBox="1"/>
          <p:nvPr/>
        </p:nvSpPr>
        <p:spPr>
          <a:xfrm>
            <a:off x="2099323" y="4300544"/>
            <a:ext cx="2234427" cy="703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2140" marR="612140" algn="ctr">
              <a:lnSpc>
                <a:spcPct val="115000"/>
              </a:lnSpc>
              <a:spcAft>
                <a:spcPts val="400"/>
              </a:spcAft>
            </a:pPr>
            <a:r>
              <a:rPr lang="eu-E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ProWF</a:t>
            </a:r>
            <a:r>
              <a:rPr lang="eu-ES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sistema</a:t>
            </a:r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Abrir llave 15">
            <a:extLst>
              <a:ext uri="{FF2B5EF4-FFF2-40B4-BE49-F238E27FC236}">
                <a16:creationId xmlns:a16="http://schemas.microsoft.com/office/drawing/2014/main" id="{DDA0861E-1545-4E84-A79C-3ACB00010E9F}"/>
              </a:ext>
            </a:extLst>
          </p:cNvPr>
          <p:cNvSpPr/>
          <p:nvPr/>
        </p:nvSpPr>
        <p:spPr>
          <a:xfrm>
            <a:off x="3856616" y="1704657"/>
            <a:ext cx="913496" cy="4226831"/>
          </a:xfrm>
          <a:prstGeom prst="leftBrace">
            <a:avLst/>
          </a:prstGeom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Abrir llave 17">
            <a:extLst>
              <a:ext uri="{FF2B5EF4-FFF2-40B4-BE49-F238E27FC236}">
                <a16:creationId xmlns:a16="http://schemas.microsoft.com/office/drawing/2014/main" id="{0F515772-BF52-424C-986E-9C992FE5EF05}"/>
              </a:ext>
            </a:extLst>
          </p:cNvPr>
          <p:cNvSpPr/>
          <p:nvPr/>
        </p:nvSpPr>
        <p:spPr>
          <a:xfrm>
            <a:off x="6337181" y="3926648"/>
            <a:ext cx="913496" cy="2004838"/>
          </a:xfrm>
          <a:prstGeom prst="leftBrace">
            <a:avLst/>
          </a:prstGeom>
          <a:ln w="254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24ED366D-C064-43C6-A96B-50CD17349AFB}"/>
              </a:ext>
            </a:extLst>
          </p:cNvPr>
          <p:cNvSpPr txBox="1">
            <a:spLocks/>
          </p:cNvSpPr>
          <p:nvPr/>
        </p:nvSpPr>
        <p:spPr>
          <a:xfrm>
            <a:off x="7078537" y="3534381"/>
            <a:ext cx="4199468" cy="2789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Proiektuko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Zuzendaria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Analista</a:t>
            </a:r>
          </a:p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Kalitate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Arduraduna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647B30A-F908-43F5-A799-6706336A0F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934" y="2663687"/>
            <a:ext cx="303491" cy="30349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52BC57C-7C4B-4B24-8295-3ED1600F44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637" y="4283834"/>
            <a:ext cx="303491" cy="30349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5A7559A-D360-47BE-BF5F-5AEFF5A7B87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021" y="4777321"/>
            <a:ext cx="303491" cy="3034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5AF79F6-915A-4141-B938-018DA98C22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377" y="5304627"/>
            <a:ext cx="303491" cy="30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68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933" y="58049"/>
            <a:ext cx="9616097" cy="1265582"/>
          </a:xfrm>
        </p:spPr>
        <p:txBody>
          <a:bodyPr>
            <a:norm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Proposatutako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Sistemaren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Deskribapena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II</a:t>
            </a:r>
          </a:p>
        </p:txBody>
      </p:sp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68050F67-1214-42C5-91A4-20E45ADCE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064" y="794535"/>
            <a:ext cx="4605609" cy="9005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Workflow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Editor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DD0DAEE-5D14-4759-9BDD-D1C989561A0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6"/>
          <a:stretch>
            <a:fillRect/>
          </a:stretch>
        </p:blipFill>
        <p:spPr bwMode="auto">
          <a:xfrm>
            <a:off x="2214291" y="1455895"/>
            <a:ext cx="8955455" cy="48508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3376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933" y="58049"/>
            <a:ext cx="9985725" cy="1265582"/>
          </a:xfrm>
        </p:spPr>
        <p:txBody>
          <a:bodyPr>
            <a:norm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Proposatutako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Sistemaren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Deskribapena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IV</a:t>
            </a:r>
          </a:p>
        </p:txBody>
      </p:sp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68050F67-1214-42C5-91A4-20E45ADCE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064" y="794535"/>
            <a:ext cx="4605609" cy="9005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IO-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System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E81106-CFF3-49A3-865B-27B406ACF49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581" y="1413647"/>
            <a:ext cx="8111392" cy="49821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Marcador de contenido 4">
            <a:extLst>
              <a:ext uri="{FF2B5EF4-FFF2-40B4-BE49-F238E27FC236}">
                <a16:creationId xmlns:a16="http://schemas.microsoft.com/office/drawing/2014/main" id="{A70C1EAB-54B1-4B02-BFE1-97F34CE56FD6}"/>
              </a:ext>
            </a:extLst>
          </p:cNvPr>
          <p:cNvSpPr txBox="1">
            <a:spLocks/>
          </p:cNvSpPr>
          <p:nvPr/>
        </p:nvSpPr>
        <p:spPr>
          <a:xfrm>
            <a:off x="4219811" y="5957490"/>
            <a:ext cx="4605609" cy="900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ES" sz="2000" dirty="0">
                <a:latin typeface="Gothic"/>
              </a:rPr>
              <a:t>CCII-2016N-02</a:t>
            </a:r>
          </a:p>
        </p:txBody>
      </p:sp>
    </p:spTree>
    <p:extLst>
      <p:ext uri="{BB962C8B-B14F-4D97-AF65-F5344CB8AC3E}">
        <p14:creationId xmlns:p14="http://schemas.microsoft.com/office/powerpoint/2010/main" val="3173855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BE1BBFF-F94F-4852-B0C6-6F618DEB7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4439" y="0"/>
            <a:ext cx="2849216" cy="1752600"/>
          </a:xfrm>
        </p:spPr>
        <p:txBody>
          <a:bodyPr>
            <a:normAutofit fontScale="90000"/>
          </a:bodyPr>
          <a:lstStyle/>
          <a:p>
            <a:r>
              <a:rPr lang="es-ES" sz="6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Sarrera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s-ES" sz="2700" b="1" dirty="0">
                <a:solidFill>
                  <a:schemeClr val="bg2">
                    <a:lumMod val="50000"/>
                  </a:schemeClr>
                </a:solidFill>
              </a:rPr>
              <a:t>TESTUINGURUA</a:t>
            </a:r>
            <a:br>
              <a:rPr lang="es-ES" sz="3600" b="1" dirty="0">
                <a:solidFill>
                  <a:schemeClr val="bg2">
                    <a:lumMod val="50000"/>
                  </a:schemeClr>
                </a:solidFill>
              </a:rPr>
            </a:br>
            <a:endParaRPr lang="es-E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B4D180-FC76-440E-8E00-1C81CEB14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637" y="1670760"/>
            <a:ext cx="7046575" cy="28944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ES" b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Softwarearen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kalitatearen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garrantzia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s-ES" sz="2400" dirty="0" err="1">
                <a:solidFill>
                  <a:schemeClr val="bg2">
                    <a:lumMod val="50000"/>
                  </a:schemeClr>
                </a:solidFill>
              </a:rPr>
              <a:t>Bezeroen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2">
                    <a:lumMod val="50000"/>
                  </a:schemeClr>
                </a:solidFill>
              </a:rPr>
              <a:t>itxaropen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 eta </a:t>
            </a:r>
            <a:r>
              <a:rPr lang="es-ES" sz="2400" dirty="0" err="1">
                <a:solidFill>
                  <a:schemeClr val="bg2">
                    <a:lumMod val="50000"/>
                  </a:schemeClr>
                </a:solidFill>
              </a:rPr>
              <a:t>betekizunak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2">
                    <a:lumMod val="50000"/>
                  </a:schemeClr>
                </a:solidFill>
              </a:rPr>
              <a:t>gainditzea</a:t>
            </a:r>
            <a:endParaRPr lang="es-ES" sz="2400" dirty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s-ES" sz="2400" dirty="0" err="1">
                <a:solidFill>
                  <a:schemeClr val="bg2">
                    <a:lumMod val="50000"/>
                  </a:schemeClr>
                </a:solidFill>
              </a:rPr>
              <a:t>Bezeroek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2">
                    <a:lumMod val="50000"/>
                  </a:schemeClr>
                </a:solidFill>
              </a:rPr>
              <a:t>eskatutako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2">
                    <a:lumMod val="50000"/>
                  </a:schemeClr>
                </a:solidFill>
              </a:rPr>
              <a:t>ziurtagiriak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2">
                    <a:lumMod val="50000"/>
                  </a:schemeClr>
                </a:solidFill>
              </a:rPr>
              <a:t>lortzea</a:t>
            </a:r>
            <a:endParaRPr lang="es-ES" sz="2400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BFE241C7-B760-4A72-A7AA-D1B6B616F7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362033"/>
              </p:ext>
            </p:extLst>
          </p:nvPr>
        </p:nvGraphicFramePr>
        <p:xfrm>
          <a:off x="2758621" y="4533922"/>
          <a:ext cx="2056777" cy="11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Imagen de mapa de bits" r:id="rId3" imgW="3276720" imgH="1905120" progId="Paint.Picture">
                  <p:embed/>
                </p:oleObj>
              </mc:Choice>
              <mc:Fallback>
                <p:oleObj name="Imagen de mapa de bits" r:id="rId3" imgW="3276720" imgH="1905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58621" y="4533922"/>
                        <a:ext cx="2056777" cy="119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data:image/png;base64,iVBORw0KGgoAAAANSUhEUgAAAQEAAADCCAMAAAB+OYdhAAAABlBMVEX///8AAABVwtN+AAAE8UlEQVR4nO3a27qjIAwGUHj/l55vtkVOAROIIvHnYo+tAZIltWrHObTVza9OYE3z3v//c2yE7Q9h+Fh7+Hv8+YhBXnXmcKwH6y0sAFLgAwRV5eXLQ8huIyqnQFaneV/LKiX32iZIP/XuLDgjSb4cDLa0ulh3shUuEKwSJCs8q9vniyFeKKxOWLvlR7ktkKyQ1Skrt/BRL8umLH5hq1PWbefR5QicnxRDrQS4ErBH0AGgMX5nRDPtqE4kYIygBGAJWLo4PGoTChwEq1NXal2AnowVgt+l4ICAFYIKgCfw67Y6e4VWL4HWoSUFDBBkDwX/Nv/eJY47tcPCIsiXgCMPdb44jBGkS8Dlz0hJgTLMkgB1Y9jiSH9P2L3FI0nX3FoQoef+AuEmr1Vz5yPhTBDk618kYOUe2Zd3RRIBE4/LqpsCkUD4WXnnVl8RigRMfB1OCpgA4AuQHqtLmGyfFxDW/A4B32ysHtQuTQFWRtyK2j9hCwS4ccMtHW5gsm5FVe9+dOOxRj/weJ3v5b6q1gA7q9GSLqIlS+YOAX5aoyVdRddTMWLruqTXA/5ysnEAL4sWfWiyII0rIkliYyVdR8tOGyFG66pYlNlISYxo4WkjBE3dGZ1Pi2WpDZTEiR46bfi5u2P3G0eW2khJwnC2gNYTEmFu8pJY0dITZ8zdXSz1xot4JpQmJy9JGC4VyKtgCcQejwjwoqVfHX8diKflV78XhFjREhB/RvNOwvAxAT/0i8kzAu2BmnPwuriCwEt+NQsMxJjNyRh7nhUoF0GMJgWIHRVAfzJpfs8I1FeFrjxgoWu9OCwI1IuAcSYML1x9GrhDoFlmexe3y/FGuQhYAr9OwsleJ8AgoE8J/nc78UR+TwiUd0c8gXC6uDu/B2bwJQFDIPkflbfn94hAfoPIETgBLAhUBNcCCYAZgewGkdwsASwJuF6x1FYKYEOgXAV9gRzAkkB125PXHeu3KOBCkXGLFggXUFOTvVIgFu7OIisBF64dsjGXCrTaQFLpsU/jXBIZ35ic7J0CLq03Tn1+8acks5O9VKAgSHaX709P9laBjKD4N305P9lrBX7XukTpCYDGZC8WSAwIAUf+50FrAtEgPfW367cocAYGB0et/anJ9hA4w2+YbCeBeyaDAAQgAAEIQAACewhoBEIAAkpdIAABCEAAAhCAAAQgAAEIQAACEICAU50BAhCAAAS2FHCaM+wvwOq8lwCjf6cD3cOcgJjgWwJUJ3sCUoLPCVTdDAoIF4FFARnBBwV8L/jmwp4SEC0CmwISAqMCfQJuUlsL8K8N7Qpwb5IsC7RHYib1QgFWF85IvBkgAAH23BDYUMBfv1/uUskSAjsL6GS5gUCz6WQJgY0FlLKEwL4CWllCYFsBtSx3FdDLclMBxSz3FNDMEgI7CuhmuaHA3Nga5SwVmB57PHCqi3AkjRk0BAbyE6YOAQhAAAIQgAAEIAABCEAAAhCAAAQgAIGPCOjOwG4QgAAEIAABCEAAAhCAAAT4Y7xGYCh7Zl0aAgNdIACBXQRcM/AWgWYbzF5bgJWfsChRMASWCHBSHFITCQxnDwENgesch9REAhPZ2xCYyV5D4CrJgS67CfSzHOgiFJjMfpEAozJZ3FqBXpoDXWQC89lrCLTzHOkjEVDJXmUMcf3NPiIBpex1xhAD8KqTlj+Yvc4YSm7nAP8Ao25MhgI9vrYAAAAASUVORK5CYII=">
            <a:extLst>
              <a:ext uri="{FF2B5EF4-FFF2-40B4-BE49-F238E27FC236}">
                <a16:creationId xmlns:a16="http://schemas.microsoft.com/office/drawing/2014/main" id="{DF72C3BE-E35E-49AC-BC04-EE8FAAD9C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348" y="4547777"/>
            <a:ext cx="1350988" cy="10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BFF50E6-8064-4366-A69B-87CDEB8CE2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336" y="3539840"/>
            <a:ext cx="2573046" cy="257304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9084929-8ED8-4E3A-9C3C-85C37A1844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573" y="1803744"/>
            <a:ext cx="1546790" cy="151441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B5B8D0E-8161-4318-9DB2-BACCB7E837E4}"/>
              </a:ext>
            </a:extLst>
          </p:cNvPr>
          <p:cNvSpPr txBox="1"/>
          <p:nvPr/>
        </p:nvSpPr>
        <p:spPr>
          <a:xfrm>
            <a:off x="9691299" y="2041514"/>
            <a:ext cx="393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$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8E48239-9C9F-4841-9D98-B1D07372D4C7}"/>
              </a:ext>
            </a:extLst>
          </p:cNvPr>
          <p:cNvSpPr txBox="1"/>
          <p:nvPr/>
        </p:nvSpPr>
        <p:spPr>
          <a:xfrm>
            <a:off x="9280992" y="1805398"/>
            <a:ext cx="39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$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1C35729-E648-4595-A0D2-AE1E5A460CFC}"/>
              </a:ext>
            </a:extLst>
          </p:cNvPr>
          <p:cNvSpPr txBox="1"/>
          <p:nvPr/>
        </p:nvSpPr>
        <p:spPr>
          <a:xfrm>
            <a:off x="10147352" y="1815962"/>
            <a:ext cx="39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$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B257766-78EE-41C5-9286-E938618E5482}"/>
              </a:ext>
            </a:extLst>
          </p:cNvPr>
          <p:cNvSpPr/>
          <p:nvPr/>
        </p:nvSpPr>
        <p:spPr>
          <a:xfrm>
            <a:off x="2881745" y="4350328"/>
            <a:ext cx="3713019" cy="1510145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7420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643" y="58049"/>
            <a:ext cx="9985725" cy="1265582"/>
          </a:xfrm>
        </p:spPr>
        <p:txBody>
          <a:bodyPr>
            <a:norm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Proposatutako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Sistemaren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Deskribapena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VII</a:t>
            </a:r>
          </a:p>
        </p:txBody>
      </p:sp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68050F67-1214-42C5-91A4-20E45ADCE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064" y="794535"/>
            <a:ext cx="4605609" cy="9005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Etorkizunerako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hobekuntzak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714A5F8-2749-4895-9767-A2664106B01B}"/>
              </a:ext>
            </a:extLst>
          </p:cNvPr>
          <p:cNvSpPr txBox="1"/>
          <p:nvPr/>
        </p:nvSpPr>
        <p:spPr>
          <a:xfrm>
            <a:off x="1922098" y="2143247"/>
            <a:ext cx="7111065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Eraldaketa-prozesu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errepikakorra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ekiditeko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Metaeredua</a:t>
            </a: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Workflowak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kudeatzeko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sistema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zerbitzari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batean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jartzea</a:t>
            </a: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Workflowak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sortzeko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testu-editore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bat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erabili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beharrean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Editore-grafikoa</a:t>
            </a: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>
                  <a:lumMod val="75000"/>
                </a:schemeClr>
              </a:buClr>
            </a:pP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CMMi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Gothic"/>
              </a:rPr>
              <a:t>2.0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kalitate-ereduaren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Gothic"/>
              </a:rPr>
              <a:t>2. 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eta 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Gothic"/>
              </a:rPr>
              <a:t>3.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Gothic"/>
              </a:rPr>
              <a:t>heldutasun-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mailak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lortzeko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garapen-prozesua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osatzea</a:t>
            </a: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CMMi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Gothic"/>
              </a:rPr>
              <a:t>2.0 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Enpresak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ondo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egiten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duena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garapen-prozesuan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sartzea</a:t>
            </a: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>
                  <a:lumMod val="75000"/>
                </a:schemeClr>
              </a:buClr>
            </a:pP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accent1">
                  <a:lumMod val="75000"/>
                </a:schemeClr>
              </a:buClr>
            </a:pP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400050" indent="-4000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7C34FD-D7F9-4255-AF13-09D96AD10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318" y="2212522"/>
            <a:ext cx="1564950" cy="15649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D770FC8-36E8-42B7-87FD-E6EF9573E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318" y="4093767"/>
            <a:ext cx="1564950" cy="156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70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BB750D8-CA0C-4CE0-841F-B8026F5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933" y="58049"/>
            <a:ext cx="9985725" cy="1265582"/>
          </a:xfrm>
        </p:spPr>
        <p:txBody>
          <a:bodyPr>
            <a:norm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Proiektuaren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Barne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Kudeaketa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</a:t>
            </a:r>
          </a:p>
        </p:txBody>
      </p:sp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68050F67-1214-42C5-91A4-20E45ADCE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3607" y="789316"/>
            <a:ext cx="2716376" cy="9005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Arriskuen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Analisia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B7062345-1449-4F65-B1F9-3CCC3593D6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6235210"/>
              </p:ext>
            </p:extLst>
          </p:nvPr>
        </p:nvGraphicFramePr>
        <p:xfrm>
          <a:off x="1385593" y="1676773"/>
          <a:ext cx="6267231" cy="4275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F718204-C183-4F1A-8D31-3B3499DAC831}"/>
              </a:ext>
            </a:extLst>
          </p:cNvPr>
          <p:cNvSpPr txBox="1">
            <a:spLocks/>
          </p:cNvSpPr>
          <p:nvPr/>
        </p:nvSpPr>
        <p:spPr>
          <a:xfrm>
            <a:off x="7363843" y="1689264"/>
            <a:ext cx="4587124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Identifikatutako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arrisku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larrienak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6CA9D04-21AC-4BC4-8984-C305B79012AA}"/>
              </a:ext>
            </a:extLst>
          </p:cNvPr>
          <p:cNvSpPr txBox="1"/>
          <p:nvPr/>
        </p:nvSpPr>
        <p:spPr>
          <a:xfrm>
            <a:off x="7448776" y="3048110"/>
            <a:ext cx="436098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000" b="1" dirty="0">
                <a:solidFill>
                  <a:schemeClr val="accent4">
                    <a:lumMod val="75000"/>
                  </a:schemeClr>
                </a:solidFill>
              </a:rPr>
              <a:t>R03: </a:t>
            </a:r>
            <a:r>
              <a:rPr lang="es-ES" sz="2000" b="1" dirty="0" err="1">
                <a:solidFill>
                  <a:schemeClr val="accent4">
                    <a:lumMod val="75000"/>
                  </a:schemeClr>
                </a:solidFill>
              </a:rPr>
              <a:t>Sistemaren</a:t>
            </a:r>
            <a:r>
              <a:rPr lang="es-ES" sz="20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4">
                    <a:lumMod val="75000"/>
                  </a:schemeClr>
                </a:solidFill>
              </a:rPr>
              <a:t>garapenean</a:t>
            </a:r>
            <a:r>
              <a:rPr lang="es-ES" sz="20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4">
                    <a:lumMod val="75000"/>
                  </a:schemeClr>
                </a:solidFill>
              </a:rPr>
              <a:t>zehar</a:t>
            </a:r>
            <a:r>
              <a:rPr lang="es-ES" sz="20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4">
                    <a:lumMod val="75000"/>
                  </a:schemeClr>
                </a:solidFill>
              </a:rPr>
              <a:t>workflow-lengoaia</a:t>
            </a:r>
            <a:r>
              <a:rPr lang="es-ES" sz="20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4">
                    <a:lumMod val="75000"/>
                  </a:schemeClr>
                </a:solidFill>
              </a:rPr>
              <a:t>aldatzea</a:t>
            </a:r>
            <a:endParaRPr lang="es-ES" sz="2000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s-ES" sz="2000" b="1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000" b="1" dirty="0">
                <a:solidFill>
                  <a:schemeClr val="accent3"/>
                </a:solidFill>
              </a:rPr>
              <a:t>R06:  </a:t>
            </a:r>
            <a:r>
              <a:rPr lang="es-ES" sz="2000" b="1" dirty="0" err="1">
                <a:solidFill>
                  <a:schemeClr val="accent3"/>
                </a:solidFill>
              </a:rPr>
              <a:t>Proiektuan</a:t>
            </a:r>
            <a:r>
              <a:rPr lang="es-ES" sz="2000" b="1" dirty="0">
                <a:solidFill>
                  <a:schemeClr val="accent3"/>
                </a:solidFill>
              </a:rPr>
              <a:t> </a:t>
            </a:r>
            <a:r>
              <a:rPr lang="es-ES" sz="2000" b="1" dirty="0" err="1">
                <a:solidFill>
                  <a:schemeClr val="accent3"/>
                </a:solidFill>
              </a:rPr>
              <a:t>zehar</a:t>
            </a:r>
            <a:r>
              <a:rPr lang="es-ES" sz="2000" b="1" dirty="0">
                <a:solidFill>
                  <a:schemeClr val="accent3"/>
                </a:solidFill>
              </a:rPr>
              <a:t> </a:t>
            </a:r>
            <a:r>
              <a:rPr lang="es-ES" sz="2000" b="1" dirty="0" err="1">
                <a:solidFill>
                  <a:schemeClr val="accent3"/>
                </a:solidFill>
              </a:rPr>
              <a:t>CMSaren</a:t>
            </a:r>
            <a:r>
              <a:rPr lang="es-ES" sz="2000" b="1" dirty="0">
                <a:solidFill>
                  <a:schemeClr val="accent3"/>
                </a:solidFill>
              </a:rPr>
              <a:t> eta </a:t>
            </a:r>
            <a:r>
              <a:rPr lang="es-ES" sz="2000" b="1" dirty="0" err="1">
                <a:solidFill>
                  <a:schemeClr val="accent3"/>
                </a:solidFill>
              </a:rPr>
              <a:t>datu-basearen</a:t>
            </a:r>
            <a:r>
              <a:rPr lang="es-ES" sz="2000" b="1" dirty="0">
                <a:solidFill>
                  <a:schemeClr val="accent3"/>
                </a:solidFill>
              </a:rPr>
              <a:t> </a:t>
            </a:r>
            <a:r>
              <a:rPr lang="es-ES" sz="2000" b="1" dirty="0" err="1">
                <a:solidFill>
                  <a:schemeClr val="accent3"/>
                </a:solidFill>
              </a:rPr>
              <a:t>migrazioa</a:t>
            </a:r>
            <a:r>
              <a:rPr lang="es-ES" sz="2000" b="1" dirty="0">
                <a:solidFill>
                  <a:schemeClr val="accent3"/>
                </a:solidFill>
              </a:rPr>
              <a:t> </a:t>
            </a:r>
            <a:r>
              <a:rPr lang="es-ES" sz="2000" b="1" dirty="0" err="1">
                <a:solidFill>
                  <a:schemeClr val="accent3"/>
                </a:solidFill>
              </a:rPr>
              <a:t>egitea</a:t>
            </a: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3666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BB750D8-CA0C-4CE0-841F-B8026F5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933" y="58049"/>
            <a:ext cx="9985725" cy="1265582"/>
          </a:xfrm>
        </p:spPr>
        <p:txBody>
          <a:bodyPr>
            <a:norm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Proiektuaren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Barne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Kudeaketa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II</a:t>
            </a:r>
          </a:p>
        </p:txBody>
      </p:sp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68050F67-1214-42C5-91A4-20E45ADCE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2361" y="738221"/>
            <a:ext cx="3818868" cy="1195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Proiektuaren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antolaketa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eta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kudeaketa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F718204-C183-4F1A-8D31-3B3499DAC831}"/>
              </a:ext>
            </a:extLst>
          </p:cNvPr>
          <p:cNvSpPr txBox="1">
            <a:spLocks/>
          </p:cNvSpPr>
          <p:nvPr/>
        </p:nvSpPr>
        <p:spPr>
          <a:xfrm>
            <a:off x="6827273" y="3057748"/>
            <a:ext cx="4137001" cy="2880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Taldekideak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Ardurak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eta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betekizunak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Lan-ingurunea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Informazio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-sistema</a:t>
            </a:r>
          </a:p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Komunikazio-kanalak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Marcador de contenido 5">
            <a:extLst>
              <a:ext uri="{FF2B5EF4-FFF2-40B4-BE49-F238E27FC236}">
                <a16:creationId xmlns:a16="http://schemas.microsoft.com/office/drawing/2014/main" id="{21B8B31A-D130-4D64-88DC-EE9F5B415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861" y="2341529"/>
            <a:ext cx="2915082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41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BB750D8-CA0C-4CE0-841F-B8026F5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933" y="58049"/>
            <a:ext cx="9985725" cy="1265582"/>
          </a:xfrm>
        </p:spPr>
        <p:txBody>
          <a:bodyPr>
            <a:norm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Proiektuaren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Barne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Kudeaketa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III</a:t>
            </a:r>
          </a:p>
        </p:txBody>
      </p:sp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68050F67-1214-42C5-91A4-20E45ADCE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2361" y="738221"/>
            <a:ext cx="3818868" cy="1195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Denboraren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planifikazioa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00A1794-6D96-406E-8607-B5EED4C611F6}"/>
              </a:ext>
            </a:extLst>
          </p:cNvPr>
          <p:cNvSpPr txBox="1">
            <a:spLocks/>
          </p:cNvSpPr>
          <p:nvPr/>
        </p:nvSpPr>
        <p:spPr>
          <a:xfrm>
            <a:off x="6911332" y="2233198"/>
            <a:ext cx="4587124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9A4BBCA-D107-4602-B458-1E682A3A4295}"/>
              </a:ext>
            </a:extLst>
          </p:cNvPr>
          <p:cNvSpPr txBox="1">
            <a:spLocks/>
          </p:cNvSpPr>
          <p:nvPr/>
        </p:nvSpPr>
        <p:spPr>
          <a:xfrm>
            <a:off x="782494" y="1700578"/>
            <a:ext cx="4587124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Iterazio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plana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800DD4A-0E67-457A-BA04-A09B5950C93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6"/>
          <a:stretch/>
        </p:blipFill>
        <p:spPr bwMode="auto">
          <a:xfrm>
            <a:off x="4500370" y="3273326"/>
            <a:ext cx="6837070" cy="28186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A9713597-3926-411C-B6DB-1AF53BAFBDD5}"/>
              </a:ext>
            </a:extLst>
          </p:cNvPr>
          <p:cNvSpPr txBox="1">
            <a:spLocks/>
          </p:cNvSpPr>
          <p:nvPr/>
        </p:nvSpPr>
        <p:spPr>
          <a:xfrm>
            <a:off x="6625154" y="1902947"/>
            <a:ext cx="4587124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Lan-atazen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deskribapena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eta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denbora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estimazioak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4F6CB7E-9BFC-4815-A8B9-0D70E2398D87}"/>
              </a:ext>
            </a:extLst>
          </p:cNvPr>
          <p:cNvSpPr txBox="1"/>
          <p:nvPr/>
        </p:nvSpPr>
        <p:spPr>
          <a:xfrm>
            <a:off x="1713841" y="3428999"/>
            <a:ext cx="43609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Mugarri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garrantzitsuak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definitu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Iterazioak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planifikatu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Iterazioak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gehitu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EA429ABA-3DBE-46C2-8445-F5E243637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094" y="2470348"/>
            <a:ext cx="1917301" cy="95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23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BB750D8-CA0C-4CE0-841F-B8026F5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933" y="58049"/>
            <a:ext cx="9985725" cy="1265582"/>
          </a:xfrm>
        </p:spPr>
        <p:txBody>
          <a:bodyPr>
            <a:normAutofit/>
          </a:bodyPr>
          <a:lstStyle/>
          <a:p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Proiektuaren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Barne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Kudeaketa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IV</a:t>
            </a:r>
          </a:p>
        </p:txBody>
      </p:sp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68050F67-1214-42C5-91A4-20E45ADCE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2361" y="738221"/>
            <a:ext cx="3818868" cy="1195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Aurrekontuaren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laburpena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00A1794-6D96-406E-8607-B5EED4C611F6}"/>
              </a:ext>
            </a:extLst>
          </p:cNvPr>
          <p:cNvSpPr txBox="1">
            <a:spLocks/>
          </p:cNvSpPr>
          <p:nvPr/>
        </p:nvSpPr>
        <p:spPr>
          <a:xfrm>
            <a:off x="6911332" y="2233198"/>
            <a:ext cx="4587124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8" name="Marcador de contenido 5">
            <a:extLst>
              <a:ext uri="{FF2B5EF4-FFF2-40B4-BE49-F238E27FC236}">
                <a16:creationId xmlns:a16="http://schemas.microsoft.com/office/drawing/2014/main" id="{50C770D9-3B06-49E9-91AB-9825A24D90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8624428"/>
              </p:ext>
            </p:extLst>
          </p:nvPr>
        </p:nvGraphicFramePr>
        <p:xfrm>
          <a:off x="2263769" y="2145227"/>
          <a:ext cx="9036051" cy="2379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1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493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Gothic"/>
                        </a:rPr>
                        <a:t>Partida</a:t>
                      </a:r>
                      <a:endParaRPr lang="eu-ES" dirty="0">
                        <a:latin typeface="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latin typeface="Gothic"/>
                        </a:rPr>
                        <a:t>Parametroak</a:t>
                      </a:r>
                      <a:endParaRPr lang="eu-ES" dirty="0">
                        <a:latin typeface="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latin typeface="Gothic"/>
                        </a:rPr>
                        <a:t>Totala</a:t>
                      </a:r>
                      <a:r>
                        <a:rPr lang="es-ES" dirty="0">
                          <a:latin typeface="Gothic"/>
                        </a:rPr>
                        <a:t> (</a:t>
                      </a:r>
                      <a:r>
                        <a:rPr lang="es-ES" dirty="0" err="1">
                          <a:latin typeface="Gothic"/>
                        </a:rPr>
                        <a:t>BEZa</a:t>
                      </a:r>
                      <a:r>
                        <a:rPr lang="es-ES" dirty="0">
                          <a:latin typeface="Gothic"/>
                        </a:rPr>
                        <a:t> </a:t>
                      </a:r>
                      <a:r>
                        <a:rPr lang="es-ES" dirty="0" err="1">
                          <a:latin typeface="Gothic"/>
                        </a:rPr>
                        <a:t>barne</a:t>
                      </a:r>
                      <a:r>
                        <a:rPr lang="es-ES" dirty="0">
                          <a:latin typeface="Gothic"/>
                        </a:rPr>
                        <a:t>)</a:t>
                      </a:r>
                      <a:endParaRPr lang="eu-ES" dirty="0">
                        <a:latin typeface="Gothic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493">
                <a:tc>
                  <a:txBody>
                    <a:bodyPr/>
                    <a:lstStyle/>
                    <a:p>
                      <a:r>
                        <a:rPr lang="es-ES" dirty="0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Gothic"/>
                        </a:rPr>
                        <a:t>Giza</a:t>
                      </a:r>
                      <a:r>
                        <a:rPr lang="es-ES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Gothic"/>
                        </a:rPr>
                        <a:t> </a:t>
                      </a:r>
                      <a:r>
                        <a:rPr lang="es-ES" dirty="0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Gothic"/>
                        </a:rPr>
                        <a:t>Baliabideak</a:t>
                      </a:r>
                      <a:endParaRPr lang="eu-ES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Gothic"/>
                        </a:rPr>
                        <a:t>386 </a:t>
                      </a:r>
                      <a:r>
                        <a:rPr lang="es-ES" dirty="0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Gothic"/>
                        </a:rPr>
                        <a:t>ordu</a:t>
                      </a:r>
                      <a:r>
                        <a:rPr lang="es-ES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Gothic"/>
                        </a:rPr>
                        <a:t> x 60,00 €</a:t>
                      </a:r>
                      <a:endParaRPr lang="eu-ES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Gothic"/>
                        </a:rPr>
                        <a:t>28.024,00</a:t>
                      </a:r>
                      <a:r>
                        <a:rPr lang="es-ES" baseline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Gothic"/>
                        </a:rPr>
                        <a:t> €</a:t>
                      </a:r>
                      <a:endParaRPr lang="eu-ES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Gothic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042">
                <a:tc>
                  <a:txBody>
                    <a:bodyPr/>
                    <a:lstStyle/>
                    <a:p>
                      <a:r>
                        <a:rPr lang="es-ES" dirty="0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Gothic"/>
                        </a:rPr>
                        <a:t>Erremintak</a:t>
                      </a:r>
                      <a:endParaRPr lang="eu-ES" i="1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Gothic"/>
                        </a:rPr>
                        <a:t>0,00 €</a:t>
                      </a:r>
                      <a:r>
                        <a:rPr lang="es-ES" baseline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Gothic"/>
                        </a:rPr>
                        <a:t> + 0,00 € (</a:t>
                      </a:r>
                      <a:r>
                        <a:rPr lang="es-ES" baseline="0" dirty="0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Gothic"/>
                        </a:rPr>
                        <a:t>mantenua</a:t>
                      </a:r>
                      <a:r>
                        <a:rPr lang="es-ES" baseline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Gothic"/>
                        </a:rPr>
                        <a:t>)</a:t>
                      </a:r>
                      <a:endParaRPr lang="eu-ES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Gothic"/>
                        </a:rPr>
                        <a:t>0,00 €</a:t>
                      </a:r>
                      <a:endParaRPr lang="eu-ES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Gothic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493">
                <a:tc gridSpan="2"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othic"/>
                        </a:rPr>
                        <a:t>GUZTIRA</a:t>
                      </a:r>
                      <a:endParaRPr lang="eu-ES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othic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u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othic"/>
                        </a:rPr>
                        <a:t>28.024,00 €</a:t>
                      </a:r>
                      <a:endParaRPr lang="eu-ES" sz="24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othic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E601A973-31E0-46BE-AADC-E431FF615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55" y="5049628"/>
            <a:ext cx="1337265" cy="51799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DB57FDF-EC09-4346-A417-DD359B3B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33" y="5058902"/>
            <a:ext cx="1517558" cy="553909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2BDA04AE-E52F-4538-B2EB-9DC3F2F14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992" y="5025107"/>
            <a:ext cx="1346031" cy="58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AA2B214-22FE-48FB-8D69-F15530B9A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180" y="4968677"/>
            <a:ext cx="851151" cy="73624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0C6E965-B88E-4D6F-8148-871AE0AB3A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588" y="4928301"/>
            <a:ext cx="928985" cy="83608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2939FAC-104F-4D9A-BB8F-724FD1E803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719" y="5907399"/>
            <a:ext cx="1720853" cy="553909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ECF8A25-CFF1-4A04-94EC-351A88786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23" y="5977043"/>
            <a:ext cx="1517558" cy="39569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7D313EC-82DE-489C-812D-129366E8A2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757" y="1254529"/>
            <a:ext cx="983323" cy="66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58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409" y="0"/>
            <a:ext cx="9461706" cy="1265582"/>
          </a:xfrm>
        </p:spPr>
        <p:txBody>
          <a:bodyPr>
            <a:normAutofit/>
          </a:bodyPr>
          <a:lstStyle/>
          <a:p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Hipotesiak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VS </a:t>
            </a:r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Ondorioak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0A37858-183B-4656-8228-5E73686C3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905" y="1482436"/>
            <a:ext cx="10018713" cy="5061385"/>
          </a:xfrm>
        </p:spPr>
        <p:txBody>
          <a:bodyPr>
            <a:normAutofit/>
          </a:bodyPr>
          <a:lstStyle/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850B1D5-2635-483A-BF82-3CFAF67C3E7E}"/>
              </a:ext>
            </a:extLst>
          </p:cNvPr>
          <p:cNvSpPr txBox="1"/>
          <p:nvPr/>
        </p:nvSpPr>
        <p:spPr>
          <a:xfrm>
            <a:off x="2015408" y="2095710"/>
            <a:ext cx="6768373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accent1">
                  <a:lumMod val="75000"/>
                </a:schemeClr>
              </a:buClr>
              <a:buFont typeface="+mj-lt"/>
              <a:buAutoNum type="romanUcPeriod"/>
            </a:pP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Inferentzia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motorraren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erabilerak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azkartasuna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ematen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du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workflowen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exekuzioan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+mj-lt"/>
              <a:buAutoNum type="romanUcPeriod"/>
            </a:pP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+mj-lt"/>
              <a:buAutoNum type="romanUcPeriod"/>
            </a:pP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+mj-lt"/>
              <a:buAutoNum type="romanUcPeriod"/>
            </a:pP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Definitutako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workflowak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software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proiektuen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elaborazioa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gidatu</a:t>
            </a:r>
            <a:r>
              <a:rPr lang="es-E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eta </a:t>
            </a:r>
            <a:r>
              <a:rPr lang="es-ES" sz="20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kontrolatuko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du.</a:t>
            </a: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+mj-lt"/>
              <a:buAutoNum type="romanUcPeriod"/>
            </a:pP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+mj-lt"/>
              <a:buAutoNum type="romanUcPeriod"/>
            </a:pP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+mj-lt"/>
              <a:buAutoNum type="romanUcPeriod"/>
            </a:pPr>
            <a:r>
              <a:rPr lang="es-E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CMS baten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erabilera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datuen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sarrera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/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irteerarako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irtenbide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egokiena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da.</a:t>
            </a:r>
          </a:p>
          <a:p>
            <a:pPr marL="400050" indent="-400050">
              <a:buClr>
                <a:schemeClr val="accent1">
                  <a:lumMod val="75000"/>
                </a:schemeClr>
              </a:buClr>
              <a:buFont typeface="+mj-lt"/>
              <a:buAutoNum type="romanUcPeriod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ACA9588-073D-4FB1-881E-8E01CDCC48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98000"/>
                    </a14:imgEffect>
                    <a14:imgEffect>
                      <a14:brightnessContrast bright="91000" contras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423" y="3082039"/>
            <a:ext cx="1074164" cy="107416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B40D011-82C1-4C51-A3E4-7237D8454DC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866" y="4596579"/>
            <a:ext cx="1304293" cy="64804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F296A2B-41BF-47F9-9463-FC0C06A05CA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299" y="1763310"/>
            <a:ext cx="1074165" cy="107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35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6974" y="0"/>
            <a:ext cx="9461706" cy="1265582"/>
          </a:xfrm>
        </p:spPr>
        <p:txBody>
          <a:bodyPr>
            <a:normAutofit/>
          </a:bodyPr>
          <a:lstStyle/>
          <a:p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Hipotesiak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VS </a:t>
            </a:r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Ondorioak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II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0A37858-183B-4656-8228-5E73686C3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905" y="1482436"/>
            <a:ext cx="10018713" cy="5061385"/>
          </a:xfrm>
        </p:spPr>
        <p:txBody>
          <a:bodyPr>
            <a:normAutofit/>
          </a:bodyPr>
          <a:lstStyle/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850B1D5-2635-483A-BF82-3CFAF67C3E7E}"/>
              </a:ext>
            </a:extLst>
          </p:cNvPr>
          <p:cNvSpPr txBox="1"/>
          <p:nvPr/>
        </p:nvSpPr>
        <p:spPr>
          <a:xfrm>
            <a:off x="2015409" y="2628133"/>
            <a:ext cx="705931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accent1">
                  <a:lumMod val="75000"/>
                </a:schemeClr>
              </a:buClr>
              <a:buFont typeface="+mj-lt"/>
              <a:buAutoNum type="romanUcPeriod" startAt="4"/>
            </a:pPr>
            <a:r>
              <a:rPr lang="es-ES" sz="20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Datu</a:t>
            </a:r>
            <a:r>
              <a:rPr lang="es-E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-base </a:t>
            </a:r>
            <a:r>
              <a:rPr lang="es-ES" sz="20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erlazionalak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workflowaren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ezagutza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gordetzeko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modurik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onena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da.</a:t>
            </a: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+mj-lt"/>
              <a:buAutoNum type="romanUcPeriod" startAt="4"/>
            </a:pP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+mj-lt"/>
              <a:buAutoNum type="romanUcPeriod" startAt="4"/>
            </a:pP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+mj-lt"/>
              <a:buAutoNum type="romanUcPeriod" startAt="4"/>
            </a:pPr>
            <a:endParaRPr lang="es-E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514350" indent="-514350">
              <a:buClr>
                <a:schemeClr val="accent1">
                  <a:lumMod val="75000"/>
                </a:schemeClr>
              </a:buClr>
              <a:buFont typeface="+mj-lt"/>
              <a:buAutoNum type="romanUcPeriod" startAt="4"/>
            </a:pP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Estandarretan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oinarritutako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garapenak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sitemaren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mantenua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eta </a:t>
            </a:r>
            <a:r>
              <a:rPr lang="es-ES" sz="20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hedapena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errazten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du.</a:t>
            </a:r>
          </a:p>
          <a:p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F289C94-CDD2-41A0-A484-32C03E1ED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590"/>
          <a:stretch/>
        </p:blipFill>
        <p:spPr>
          <a:xfrm>
            <a:off x="9309727" y="2056100"/>
            <a:ext cx="1733728" cy="13729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18598DA-EEF4-45C4-BB0D-F90F8D1B0CC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949" y="3943853"/>
            <a:ext cx="1167245" cy="116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02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91F9EBD-B8C7-49C9-B137-274E7F6ECCD1}"/>
              </a:ext>
            </a:extLst>
          </p:cNvPr>
          <p:cNvSpPr txBox="1">
            <a:spLocks/>
          </p:cNvSpPr>
          <p:nvPr/>
        </p:nvSpPr>
        <p:spPr>
          <a:xfrm>
            <a:off x="8219262" y="801858"/>
            <a:ext cx="3499126" cy="126558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Eskerrik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asko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F3E4173-83EE-4F86-AF50-7A9C8C0757E9}"/>
              </a:ext>
            </a:extLst>
          </p:cNvPr>
          <p:cNvSpPr txBox="1">
            <a:spLocks/>
          </p:cNvSpPr>
          <p:nvPr/>
        </p:nvSpPr>
        <p:spPr>
          <a:xfrm>
            <a:off x="1282662" y="3515618"/>
            <a:ext cx="7033581" cy="21853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u-ES" sz="2100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Software proiektuen elaboraziorako </a:t>
            </a:r>
            <a:r>
              <a:rPr lang="eu-ES" sz="21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workflowetan</a:t>
            </a:r>
            <a:r>
              <a:rPr lang="eu-ES" sz="2100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 oinarritutako sistemaren sorkuntza eta bizi-zikloa definitzeko metodologia baten ezarpena</a:t>
            </a:r>
            <a:r>
              <a:rPr lang="eu-ES" sz="2100" dirty="0">
                <a:solidFill>
                  <a:schemeClr val="tx2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s-ES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s-E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E72ECBF7-485A-4405-8510-7B93D2BA622A}"/>
              </a:ext>
            </a:extLst>
          </p:cNvPr>
          <p:cNvSpPr txBox="1">
            <a:spLocks/>
          </p:cNvSpPr>
          <p:nvPr/>
        </p:nvSpPr>
        <p:spPr>
          <a:xfrm>
            <a:off x="8969496" y="5243769"/>
            <a:ext cx="3715345" cy="203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Julen Rojo Raño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156E94A-11C7-422A-9312-3D420706A4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437" y="3186682"/>
            <a:ext cx="660916" cy="6026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156F2E4-C560-4BCD-AEC9-807EFF32EFA6}"/>
              </a:ext>
            </a:extLst>
          </p:cNvPr>
          <p:cNvSpPr txBox="1"/>
          <p:nvPr/>
        </p:nvSpPr>
        <p:spPr>
          <a:xfrm>
            <a:off x="3760895" y="3246735"/>
            <a:ext cx="2516944" cy="48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2140" marR="612140" algn="ctr">
              <a:lnSpc>
                <a:spcPct val="115000"/>
              </a:lnSpc>
              <a:spcAft>
                <a:spcPts val="400"/>
              </a:spcAft>
            </a:pPr>
            <a:r>
              <a:rPr lang="eu-E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ProWF</a:t>
            </a:r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203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BE1BBFF-F94F-4852-B0C6-6F618DEB7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914" y="0"/>
            <a:ext cx="6064232" cy="1069145"/>
          </a:xfrm>
        </p:spPr>
        <p:txBody>
          <a:bodyPr>
            <a:normAutofit fontScale="90000"/>
          </a:bodyPr>
          <a:lstStyle/>
          <a:p>
            <a:pPr algn="l"/>
            <a:r>
              <a:rPr lang="es-ES" sz="6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Proiektuaren</a:t>
            </a:r>
            <a:r>
              <a:rPr lang="es-ES" sz="6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6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Xedea</a:t>
            </a:r>
            <a:endParaRPr lang="es-ES" sz="6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B4D180-FC76-440E-8E00-1C81CEB14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337" y="3107366"/>
            <a:ext cx="3129895" cy="6020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dirty="0" err="1">
                <a:solidFill>
                  <a:schemeClr val="bg2">
                    <a:lumMod val="50000"/>
                  </a:schemeClr>
                </a:solidFill>
              </a:rPr>
              <a:t>Helburu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</a:rPr>
              <a:t>nagusiak</a:t>
            </a:r>
            <a:endParaRPr lang="es-ES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9063137-7A02-4ECA-B5BF-2BF7D6A32D3D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816232" y="3408394"/>
            <a:ext cx="602449" cy="802936"/>
          </a:xfrm>
          <a:prstGeom prst="straightConnector1">
            <a:avLst/>
          </a:prstGeom>
          <a:ln w="476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EE85C95-57F7-43C8-94E8-DE7A4B4DF56D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816232" y="2605457"/>
            <a:ext cx="602449" cy="802937"/>
          </a:xfrm>
          <a:prstGeom prst="straightConnector1">
            <a:avLst/>
          </a:prstGeom>
          <a:ln w="476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n 31">
            <a:extLst>
              <a:ext uri="{FF2B5EF4-FFF2-40B4-BE49-F238E27FC236}">
                <a16:creationId xmlns:a16="http://schemas.microsoft.com/office/drawing/2014/main" id="{2DBFEEEB-D1F5-41F9-BDFA-F53503458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63" y="1738744"/>
            <a:ext cx="1299612" cy="1299612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67B18A7B-A986-47E1-9474-822F529FD35D}"/>
              </a:ext>
            </a:extLst>
          </p:cNvPr>
          <p:cNvSpPr txBox="1"/>
          <p:nvPr/>
        </p:nvSpPr>
        <p:spPr>
          <a:xfrm>
            <a:off x="5421165" y="1414414"/>
            <a:ext cx="198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Workflow-lengoaia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Flecha: a la derecha 35">
            <a:extLst>
              <a:ext uri="{FF2B5EF4-FFF2-40B4-BE49-F238E27FC236}">
                <a16:creationId xmlns:a16="http://schemas.microsoft.com/office/drawing/2014/main" id="{86E06379-D0D6-478D-9E01-DFAD5634962E}"/>
              </a:ext>
            </a:extLst>
          </p:cNvPr>
          <p:cNvSpPr/>
          <p:nvPr/>
        </p:nvSpPr>
        <p:spPr>
          <a:xfrm>
            <a:off x="7423998" y="2314265"/>
            <a:ext cx="1125415" cy="353918"/>
          </a:xfrm>
          <a:prstGeom prst="rightArrow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2" name="Imagen 61">
            <a:extLst>
              <a:ext uri="{FF2B5EF4-FFF2-40B4-BE49-F238E27FC236}">
                <a16:creationId xmlns:a16="http://schemas.microsoft.com/office/drawing/2014/main" id="{FB67F720-720A-4E74-9D90-C9F0BD2851C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2713"/>
                    </a14:imgEffect>
                    <a14:imgEffect>
                      <a14:saturation sat="400000"/>
                    </a14:imgEffect>
                    <a14:imgEffect>
                      <a14:brightnessContrast bright="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6201">
            <a:off x="7636025" y="1725102"/>
            <a:ext cx="701363" cy="575916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FD91A72C-CFEC-4F3E-833A-903A023A8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3000"/>
                    </a14:imgEffect>
                    <a14:imgEffect>
                      <a14:colorTemperature colorTemp="7041"/>
                    </a14:imgEffect>
                    <a14:imgEffect>
                      <a14:saturation sat="2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931" y="1902026"/>
            <a:ext cx="1988126" cy="1326453"/>
          </a:xfrm>
          <a:prstGeom prst="rect">
            <a:avLst/>
          </a:prstGeom>
          <a:effectLst>
            <a:glow>
              <a:schemeClr val="accent1">
                <a:alpha val="83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6" name="CuadroTexto 65">
            <a:extLst>
              <a:ext uri="{FF2B5EF4-FFF2-40B4-BE49-F238E27FC236}">
                <a16:creationId xmlns:a16="http://schemas.microsoft.com/office/drawing/2014/main" id="{8D31432E-0E9C-4630-876C-B359CCA0896A}"/>
              </a:ext>
            </a:extLst>
          </p:cNvPr>
          <p:cNvSpPr txBox="1"/>
          <p:nvPr/>
        </p:nvSpPr>
        <p:spPr>
          <a:xfrm>
            <a:off x="8521868" y="1255695"/>
            <a:ext cx="2280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Workflowetan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oinarritutako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sistema</a:t>
            </a:r>
          </a:p>
        </p:txBody>
      </p:sp>
      <p:sp>
        <p:nvSpPr>
          <p:cNvPr id="69" name="Marcador de contenido 2">
            <a:extLst>
              <a:ext uri="{FF2B5EF4-FFF2-40B4-BE49-F238E27FC236}">
                <a16:creationId xmlns:a16="http://schemas.microsoft.com/office/drawing/2014/main" id="{B4DE7C35-3DB0-4DD5-99B8-C35053AE67FA}"/>
              </a:ext>
            </a:extLst>
          </p:cNvPr>
          <p:cNvSpPr txBox="1">
            <a:spLocks/>
          </p:cNvSpPr>
          <p:nvPr/>
        </p:nvSpPr>
        <p:spPr>
          <a:xfrm>
            <a:off x="4124571" y="5536615"/>
            <a:ext cx="4401932" cy="1340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ES" sz="3200" dirty="0" err="1">
                <a:solidFill>
                  <a:schemeClr val="bg2">
                    <a:lumMod val="50000"/>
                  </a:schemeClr>
                </a:solidFill>
              </a:rPr>
              <a:t>Helburu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</a:rPr>
              <a:t>pertsonalak</a:t>
            </a:r>
            <a:endParaRPr lang="es-ES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0FAB3A5D-0742-40BA-9EF0-6C17F89704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228" y="3997664"/>
            <a:ext cx="1745296" cy="1494960"/>
          </a:xfrm>
          <a:prstGeom prst="rect">
            <a:avLst/>
          </a:prstGeom>
        </p:spPr>
      </p:pic>
      <p:sp>
        <p:nvSpPr>
          <p:cNvPr id="77" name="CuadroTexto 76">
            <a:extLst>
              <a:ext uri="{FF2B5EF4-FFF2-40B4-BE49-F238E27FC236}">
                <a16:creationId xmlns:a16="http://schemas.microsoft.com/office/drawing/2014/main" id="{999DE6BE-82C2-4C9D-A820-28A93A0F9597}"/>
              </a:ext>
            </a:extLst>
          </p:cNvPr>
          <p:cNvSpPr txBox="1"/>
          <p:nvPr/>
        </p:nvSpPr>
        <p:spPr>
          <a:xfrm>
            <a:off x="7154031" y="4421978"/>
            <a:ext cx="3114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Softwarearen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bizi-zikloa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definitzen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duen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metodologia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6528EF5-815D-4F86-913E-CCC8C0E2902F}"/>
              </a:ext>
            </a:extLst>
          </p:cNvPr>
          <p:cNvSpPr/>
          <p:nvPr/>
        </p:nvSpPr>
        <p:spPr>
          <a:xfrm>
            <a:off x="6085357" y="4529385"/>
            <a:ext cx="51641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3DBE81EF-1FBA-4396-8424-11FB6C946FB7}"/>
              </a:ext>
            </a:extLst>
          </p:cNvPr>
          <p:cNvSpPr/>
          <p:nvPr/>
        </p:nvSpPr>
        <p:spPr>
          <a:xfrm rot="5400000">
            <a:off x="6031630" y="3308378"/>
            <a:ext cx="700474" cy="298451"/>
          </a:xfrm>
          <a:prstGeom prst="rightArrow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AAF453C-5791-4B04-B1AF-8605D7E5FA46}"/>
              </a:ext>
            </a:extLst>
          </p:cNvPr>
          <p:cNvSpPr txBox="1"/>
          <p:nvPr/>
        </p:nvSpPr>
        <p:spPr>
          <a:xfrm>
            <a:off x="6621878" y="3136489"/>
            <a:ext cx="1469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Lengoaia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baliatuz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65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BE1BBFF-F94F-4852-B0C6-6F618DEB7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438" y="-168812"/>
            <a:ext cx="4587124" cy="1265582"/>
          </a:xfrm>
        </p:spPr>
        <p:txBody>
          <a:bodyPr>
            <a:normAutofit/>
          </a:bodyPr>
          <a:lstStyle/>
          <a:p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Aurrekariak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B4D180-FC76-440E-8E00-1C81CEB14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876" y="1589603"/>
            <a:ext cx="4587124" cy="1195801"/>
          </a:xfrm>
        </p:spPr>
        <p:txBody>
          <a:bodyPr/>
          <a:lstStyle/>
          <a:p>
            <a:pPr algn="ctr"/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Bezeroen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eskakizun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gogorrak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BE495509-2FA8-4E81-A15D-E965A9F62B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745949"/>
              </p:ext>
            </p:extLst>
          </p:nvPr>
        </p:nvGraphicFramePr>
        <p:xfrm>
          <a:off x="4246739" y="4696395"/>
          <a:ext cx="1838929" cy="1069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Imagen de mapa de bits" r:id="rId3" imgW="3276720" imgH="1905120" progId="Paint.Picture">
                  <p:embed/>
                </p:oleObj>
              </mc:Choice>
              <mc:Fallback>
                <p:oleObj name="Imagen de mapa de bits" r:id="rId3" imgW="3276720" imgH="190512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BFE241C7-B760-4A72-A7AA-D1B6B616F7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46739" y="4696395"/>
                        <a:ext cx="1838929" cy="1069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n 12">
            <a:extLst>
              <a:ext uri="{FF2B5EF4-FFF2-40B4-BE49-F238E27FC236}">
                <a16:creationId xmlns:a16="http://schemas.microsoft.com/office/drawing/2014/main" id="{6EBC22B8-6238-4411-96EA-526F3616A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650" y="4115025"/>
            <a:ext cx="1861647" cy="93082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B8D51DE-7F70-4D72-BDE3-FED671034B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276" y="2785403"/>
            <a:ext cx="1861647" cy="757070"/>
          </a:xfrm>
          <a:prstGeom prst="rect">
            <a:avLst/>
          </a:prstGeom>
        </p:spPr>
      </p:pic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F523205B-4B8A-48DF-99C6-03D26799431F}"/>
              </a:ext>
            </a:extLst>
          </p:cNvPr>
          <p:cNvSpPr txBox="1">
            <a:spLocks/>
          </p:cNvSpPr>
          <p:nvPr/>
        </p:nvSpPr>
        <p:spPr>
          <a:xfrm>
            <a:off x="7161742" y="1589602"/>
            <a:ext cx="4587124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Proiektuak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aurkezteko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arauak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29EF97F-16F8-4C7F-B4B4-38F483745E0F}"/>
              </a:ext>
            </a:extLst>
          </p:cNvPr>
          <p:cNvSpPr txBox="1"/>
          <p:nvPr/>
        </p:nvSpPr>
        <p:spPr>
          <a:xfrm>
            <a:off x="4041187" y="5751173"/>
            <a:ext cx="2284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Gothic"/>
              </a:rPr>
              <a:t>3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  <a:latin typeface="Gothic"/>
              </a:rPr>
              <a:t>.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heldutasun-maila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4E456652-DE50-4A8B-A8DB-D9FF73FE680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r="12827"/>
          <a:stretch/>
        </p:blipFill>
        <p:spPr>
          <a:xfrm>
            <a:off x="9660836" y="2447209"/>
            <a:ext cx="1603514" cy="675816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A2E76143-7B48-45A3-82D5-9C937F1783B4}"/>
              </a:ext>
            </a:extLst>
          </p:cNvPr>
          <p:cNvSpPr/>
          <p:nvPr/>
        </p:nvSpPr>
        <p:spPr>
          <a:xfrm>
            <a:off x="9660836" y="2447209"/>
            <a:ext cx="1603514" cy="675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1C5969BC-5870-428F-9326-121ED5DFA6F5}"/>
              </a:ext>
            </a:extLst>
          </p:cNvPr>
          <p:cNvSpPr/>
          <p:nvPr/>
        </p:nvSpPr>
        <p:spPr>
          <a:xfrm>
            <a:off x="1971218" y="4265723"/>
            <a:ext cx="1238512" cy="70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37ACBF-621D-411E-9554-8DB2C38C5C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6518" y="3268297"/>
            <a:ext cx="3129386" cy="3279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88043C0-E0DC-4F4A-92E4-A42CD2584CD5}"/>
              </a:ext>
            </a:extLst>
          </p:cNvPr>
          <p:cNvSpPr txBox="1"/>
          <p:nvPr/>
        </p:nvSpPr>
        <p:spPr>
          <a:xfrm>
            <a:off x="4024801" y="3573209"/>
            <a:ext cx="2410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i="1" dirty="0">
                <a:solidFill>
                  <a:schemeClr val="bg2">
                    <a:lumMod val="50000"/>
                  </a:schemeClr>
                </a:solidFill>
                <a:latin typeface="Gothic"/>
              </a:rPr>
              <a:t>BOE-261-2007-18874</a:t>
            </a:r>
          </a:p>
          <a:p>
            <a:pPr algn="ctr"/>
            <a:r>
              <a:rPr lang="es-ES" sz="2000" b="1" i="1" dirty="0">
                <a:solidFill>
                  <a:schemeClr val="bg2">
                    <a:lumMod val="50000"/>
                  </a:schemeClr>
                </a:solidFill>
                <a:latin typeface="Gothic"/>
              </a:rPr>
              <a:t>BOE-A-2011-17887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76DF5A2-4780-44E1-82BB-006EB38DCB4C}"/>
              </a:ext>
            </a:extLst>
          </p:cNvPr>
          <p:cNvSpPr txBox="1"/>
          <p:nvPr/>
        </p:nvSpPr>
        <p:spPr>
          <a:xfrm>
            <a:off x="1956526" y="4682540"/>
            <a:ext cx="1292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1400" i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NETWORKS, S.L</a:t>
            </a:r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46BB6DF-EA11-4EAC-BFEB-1BF2132E439C}"/>
              </a:ext>
            </a:extLst>
          </p:cNvPr>
          <p:cNvSpPr txBox="1"/>
          <p:nvPr/>
        </p:nvSpPr>
        <p:spPr>
          <a:xfrm>
            <a:off x="1596486" y="3493419"/>
            <a:ext cx="19844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Hornitzaileen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alferrikako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kexak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E03607B-A849-448B-8A72-4E7D952CB307}"/>
              </a:ext>
            </a:extLst>
          </p:cNvPr>
          <p:cNvSpPr txBox="1"/>
          <p:nvPr/>
        </p:nvSpPr>
        <p:spPr>
          <a:xfrm>
            <a:off x="1508878" y="4986991"/>
            <a:ext cx="23554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u-ES" sz="2000" b="1" i="1" dirty="0" err="1">
                <a:solidFill>
                  <a:schemeClr val="bg2">
                    <a:lumMod val="50000"/>
                  </a:schemeClr>
                </a:solidFill>
                <a:effectLst/>
                <a:latin typeface="Gothic"/>
                <a:ea typeface="Times New Roman" panose="02020603050405020304" pitchFamily="18" charset="0"/>
              </a:rPr>
              <a:t>Recurso</a:t>
            </a:r>
            <a:r>
              <a:rPr lang="eu-ES" sz="2000" b="1" i="1" dirty="0">
                <a:solidFill>
                  <a:schemeClr val="bg2">
                    <a:lumMod val="50000"/>
                  </a:schemeClr>
                </a:solidFill>
                <a:effectLst/>
                <a:latin typeface="Gothic"/>
                <a:ea typeface="Times New Roman" panose="02020603050405020304" pitchFamily="18" charset="0"/>
              </a:rPr>
              <a:t> 0006-2016</a:t>
            </a:r>
            <a:endParaRPr lang="es-ES" sz="2000" dirty="0">
              <a:solidFill>
                <a:schemeClr val="bg2">
                  <a:lumMod val="50000"/>
                </a:schemeClr>
              </a:solidFill>
              <a:latin typeface="Gothic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1697425-C206-4199-AD90-DDD32A29093C}"/>
              </a:ext>
            </a:extLst>
          </p:cNvPr>
          <p:cNvSpPr/>
          <p:nvPr/>
        </p:nvSpPr>
        <p:spPr>
          <a:xfrm>
            <a:off x="4024800" y="2660075"/>
            <a:ext cx="2410597" cy="1662586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BBE9E18-C077-4029-AB16-C90C95B7B7DE}"/>
              </a:ext>
            </a:extLst>
          </p:cNvPr>
          <p:cNvSpPr/>
          <p:nvPr/>
        </p:nvSpPr>
        <p:spPr>
          <a:xfrm>
            <a:off x="4029963" y="4682540"/>
            <a:ext cx="2405433" cy="1513712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C0F3AAC-EE32-4B42-A041-9B6A6A3A300F}"/>
              </a:ext>
            </a:extLst>
          </p:cNvPr>
          <p:cNvSpPr/>
          <p:nvPr/>
        </p:nvSpPr>
        <p:spPr>
          <a:xfrm>
            <a:off x="1508876" y="3429000"/>
            <a:ext cx="2158361" cy="2108533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94" name="Picture 46" descr="data:image/jpeg;base64,/9j/4AAQSkZJRgABAQAAAQABAAD/2wCEAAkGBxMQEBUPEBIQEBUVFRUSFRAQFRURFRYVFRYWFhcVFRUYHighGBolGxYVITEhJSktLi4uFx8zODMsNygtLisBCgoKDg0OGxAQGy0dICUtLS0rLS0vKy0tLS0tLS0tLS0tLS0tLS0tLS0tLS0tLS0tLS0tLS0tLS0tLS0tLS0tLf/AABEIAKEBOgMBEQACEQEDEQH/xAAcAAEAAQUBAQAAAAAAAAAAAAAABwEDBAUGCAL/xABHEAABAwICBAcNBQcEAwEAAAABAAIDBBESIQUGBzETIkFRcXOyFhcyNDVSU1RhgZGT0RRyoaKxJTNCkrPBwhUjJGKC0vBE/8QAGgEBAAIDAQAAAAAAAAAAAAAAAAQFAQIDBv/EACsRAQABBAAEBgIDAQEBAAAAAAABAgMEERIUITEFFTIzQVETgSIjcWGhQv/aAAwDAQACEQMRAD8AnFAQEBAQEBAQEBAQEBAQEBAQEBAQEBAQEBAQEBAQEBAQEBAQEBAQEBAQEBAQCgoSkdQugXWNhdNhdZC6xsLrIXQLrGwumwumwumwumwumwumwugXWRVBQlAusTPXQXWQusbC6bC6bC6bC6bC6bC6yF0FUBAQEBAQEBAQEFCg4vaRrBPRNhNO5rcZeHYmh+4NItfdvUnGs0172r83Irs64XDd8Wv9JF8tqmcnQr/MLp3xa/0kXy2pydB5hdO+LX+ki+W1OToPMLp3xa/0kXy2rMYlB5hcdns21kqK504qHNdwYiw4Whvh8Je9t/ghRMqzTb1pYYWRXd7u5KiLD50jDXbXKrpa2SCF7GsaGEBzA48ZoJz6Sp9jHprp3Koysuu1c4aWi74tf6SL5bV25OhG8wunfFr/AEkXy2pydB5hdO+LX+ki+W1OToPMLp3xa/0kXy2pydB5hdO+LX+ki+W1OToPMLp3xa/0kXy2pydB5hdO+LX+ki+W1OToPMLq/Q7R6xsrHTOY+MOGNrWAEt5bHn/+5VrXiRro3t59c1xxJiglD2h7SHNcAQRuIOYIVZVGpXdNUVRuF1GzQa86UkpKKSohLQ9pjALhiHGka05dBK7WaIrq1KPlXardHFSjE7Rq/wA+H5Y+qsOToVEeIXZU74tf6SL5bUnDoY8wunfFr/SRfLascnQeYXTvi1/pIvltTk6DzC6d8Wv9JF8tqcnQeYXTvi1/pIvltTk6DzC6d8Wv9JF8tqcpQeYXVRtGr/Pi+WE5Og8xunfGr/Ph+WPqnJ0M+Y3Xd7ONPzVsUrqgtcWPDRhbhyLbqFkW4tzqFjh5FV2OrsQo6cqgICAgICAgICChQcJtT0RPUsgEETpS1zy7DbIEDnUvEuRRM7VviFqq5rhhH3cdXeqyfl+qmzlUSrqsS7300kjC0lrhYglpHMQbELvvcRMItUTHR9U1O6V7Y42lznGzWjeTzJNUUxuWaKZqnUNyNTq71WX8v1XDmaNpM4VzXSHdbLNC1FK6pNRE+IPEOHFbPCZb2seTEPioeXXTXrUrHBtV2+6QSFDlY/KJtftW6qevklhgfIwiOz22sbMAO8qwx71NNOplTZeLXXd4qXNTapVrGlzqaQAAkk4cgB0qTGRRNXSUWrEuU9dNIuyMytHaPlqH8FCwyPsThba9hv3rWquKI3Le3bquTw09217jK/1WT8v1XLmbf278lf8ApTuNr/VZPy/VZ5m39nJ3fmGqr6GSB5imYY3gAlrrXFx7F1omKo3CPXRVROpYy3aKhYmemj42lnZTp3hInUchu6LNl+WM8g6D+BCq8q1wzteeHXuKnhlIKhrJze0KhkqNHyRQsMjy6Ihjd5tIwn8Au1iqKa9yjZdFVduYpRMdT64//ll/L9VZczb+1LRh3dT0azSWjpad/BzsdG62LC627nyXa3XFUbhwrt1W+lTFW1Mbab6NrQat1U7BLDA+RhvZwtY2NuUrjVeoonUy70Y1yuNxDI7ja71WX8v1WOZt/bfkr3xCvcbXeqy/l+qxzNv7OSv/AEdxtd6rL+X6pzNv7OSv/TG0hq5VU8ZlmgfGwWu51rZ5DcVtReoqq1DWvGuURuqNNUu1PdGSrsb/AHFR1rewqzO9a78M9EpFUJZiAgICAgICAgIBQUssR0P9UIWYY+HnHSw/5E3Wydoq8teiHl7tX9ks3U/yhTda3+61v9bct8aP7Yh6BaFSvTRqI0rZY0CzPYFga/Tvi03VP7JXS1H84cr3ty86tV3HZ5eXY7KfKI6qT9Ao2Z7ad4d736TTZVOl/oTQhDab5Sl+7H2Gq3w4/goM+f7dOVspcdUDT7qIXRucx4LXNcWuB5CDYrWmqJno2mnhq4ZZeg9JupaiOoZvY65HnNOTmnpF/fZaXKPyRMS6Wbk269w9CUNW2aNssZxNe0OafYRdUlUanUvS0VxVG4X1r8tyyz8iG9rPj46pn6uVnhb0ovE/ciIcUpsK+f8AicNmfkyHpk/qOVNkx/ZMPR4cxNqJdSo+klRGdKpocltSH7Nk+9H2gpOL7kIWf7MoTVxM6ef/APlKuxv9xUda3sqrzZ/muvDJ/hKRVDWYgICAgICAgICAgIKFB5w0t4xN1snaKvbPoh5W966v9lnaneUKbrmrS77dTri+9D0C1Ur0vyqgIKFBgad8Wm6p/ZK3t+uHK77dTzo1Xcdnlpdjsp8ojqpP8VGzPb/aw8O979JqVUvlCsnyhDad5Sl+7H2Gq1wvQ89n+/LlV3mddUSOyQdqugcDmVsYyfZktuR9uK49Iy9w51Dw7vXhlZZ+Pr+cI+VhPSVX8bSdsl07cOoXndeSK/MfCZ7jn7yqzMtdeKFx4df6cEpLCgQtlVkQ3tb8fHVM/Vys8H0qLxL3YcSpqvThsz8mQ9Mn9Ryp8r3ZegwPYh1CjwmbcdX7RaWGV8LmTXje5hIaCLtNjbPnUijGqrjohVZ9FNXCro7aJSzzMgY2YOe4NF2gC5580qxKqY3JRnUVTqH3tQP7Nf8Afj7QTGjVyGc+qPwoUv7VbcVDz2unZKuxv9xP1reyq3MmJqXfh1U8HZIihrNVAQEBAQEBAQEBAQfJQl5x0t4xN1snaKvbPph5W96qv9Z2p3lCm65q0u+3U64vvQ9AtVK9KqgIKFBr9PH/AIs3VP7JW9v1w5XfbqedWq7js8tLsdlPlEdVJ/io2Z7X7WHh3vfpNSql8oVk+UIbTvKcv3Yuw1WuH6Hns/35cqSpM9pQ/wDj0VpTRzKmndBJ4L2Wy3g2yI9oNiqKmqaa9w9RXRFdvUvPlfRvglfDILPY4tPMbco9h3q8oq44281co4KuGX1o2udTzRzs8KNwcP7joIuFiumJo0W65pqiqHoPQ2kG1MLKiM3a9oPQeUH2g3HuVJXTNM6emtVxXREs1auiG9rXjw6pn6uVng9lF4l7sOKU1Xpw2Z+TIemT+o5UuTV/ZMvR4URFqIdQVxhJ7Q8960ePVPXy9oq7x9xRDzOTGrkvvVAf8+n61qxkeiWcaP7YT++FrhZwDhzOFx8CqWJ1L0sxExqVn/TofRRfyN+izxS14Kda0uw07GZMa1n3QG/okzMtoiIjULqwzoQEBAQEBAQEBAQEHyUYl5x0p4xL1snbKvbPph5a96qv9Z2p3j9N1zVpd9up1xfeh6BaqV6VVAQUKDX6weKzdU/slb2/XDle9up51aruOzy0ux2U+UR1Un+KjZnt/tYeHe9+k1KqXyhWT5QhtO8pS/di7DVa4foeez/flyj9ykz2lD+XpiPwR0D9FQT3erp9MI12s6BybXRjdZktvN/hd7rkH3Kdh3ddJVniFnpxUoyVjPZT9kibJ9PYHuoXnJ5L4r+dvc33jP3FV+Va6cULTAv96ZSoCq9cod2tePDqmfq5WmD6VF4l7sOJCm7V7caP1oq6eMRQzOYwXs0BptcknePauFVmiqdy70ZNdEaiWQdd6/1l38rP/VYnFo+G/OXJ+Wkqah0j3SPOJziXOdzk5k/Fd+HhjUI0zNW5lstUPH6frWrlkeiXfH96l6CCpHpVVkEBAQEBAQEBAQEBAQEHyUYl5x0p4xL1snbKvbPph5a96qv9Z2p3lCm65q0u+3U64vvQ9AhUr0qqAgoUGv1g8Vm6p/ZK3t+uHK97dTzq1Xcdnlpdlso8ojqpP7KNme1+1h4d736TSqpfKFZPlCG07ylL92LsNVrh+h57P9+XKP3KTPaUP5emI/BHQP0VDL1dPaFmvo2zRvhkGJr2ljgeYiyU1TTJXRFUPPmm9FupJ5Kd+9hsD5wObXe8EK7tVxXS8zftzRVqWNS1DontlYcLmOD2nmIOS2qoiqjTSiqaaomHoHVzS7aymjqG/wAQ4zfNcMnN+KpLlE0VTD0tm5FymJhF21rx4dUz9XKwwfSqPEvdhxQU1XNvQatVdRGJYYHPY69nAtsbGx3n2LlVkW6Z1KRRi3Ko3DI7i6/1V/xZ9VrzNHxLaMO79NJUQOje6N4wuaS1zTvBF7j8F1pq4o2j1UzTOpbPVDx+n61q55Hol3x/epeggqR6VVZBAQEBAQEBAQEBAQEBBQoxLzhpYWqJutk7bleWvRDy9711R/1mapPw11MT6Vv62WL0f1y3xZ/tiXoNqpHplUBAQavWR+Gkncdwif2St7XWuHK/OrcvPDVedtPLzDs9k7f2h0RP/wAVFzPbT/Dvd/SaFVL5QrJ8oQ2neUpfuxdhqtcP0PPZ/vy5R+5SZ7Sh/L0xF4I6B+ioZ7vV09ofaw2R5tW0DwkQrGDjxDC+3LHfL+UknoJUzEuanhVviFjijjhFCtNalSfDudlmnuBqDSvPEm8DmEoH9wLdNlCzLW444WPh97hq4Z7Le1nx8dUz9XLOD6WPEvXEuKUxXJv2Z+TIemT+o5U2TH9kw9FgzuzEupIXCEudaee9aPHqnr5e2VdY/oeZyZj8kvvVDx+n61qZHokxp/tiU/PlDRdxDRzk2HxKpIiZnT03FGtytfb4vSR/zD6rbgq+mkXaPtdina/wXNd90g/osVRMN6aoq7LqMiAgICAgICAgICAgoUHn7W+n4OvqGbv9wuHQ7jD8CrmxO7cPMZUauy1dLOY5GyDMsc14HOWkG34LrcjdDnTPDMTD0dQVDZYmSsN2vY17SOUOAIP4qiqjUvUW53REshYbiChQcrtMr+B0fIOWW0TR97wvyhykY1O7kIWdVq3KEFcT3ee2kDY5T3qZ5ORkbW+97r/4H4qBmz00tfDaeu0tKuXKhQ+UIbTvKUv3Yuw1W2H6Hns/35co7cpM9pQ/l6Yi8EdA/RUE93q6e0PtGy1UQte0scLtcC0g8oORCRPD1YmImNS8/wCs+iDR1L6c7gcTDzsdm0/26QVd2K+OjbzOTb/HcmGsjeWkOaS1wIcHDeCMwfcunSqnUuVMzTO4bvWzS4rJIptzuBY2Qcz23Dvcbg+9cbFrh2kZN3j00K7oycdmfkyHpk/qOVPle7L0GB7EOpKjJuolxlfs5pZpXzOfOHSPc8gOba7jc2y3KTGVVRGkKrBornaujtnVNBKydj5i5jg4BzgRcc+SVZU1xot4VFE7XNqI/Zsn34+0FjG63IZzelqZhCllcTTTCg4qtbSpsa/cT9Y3sBVmbERUufDpmaeqRQoay31VQEBAQEBAQEBAQEFCkCJdrmisFQyraOLI3g3H/uy9r9Lcv/FWWFc1ulTeJW5iYmHAXU+Y3Cqj7SLs41wbC0UVS4MaP3UjjxRf+Bx5Bfcfaq7JsTM8VK2w8ymI4akpNcCLggjfcbviq/X2t9xMdFbptmIlYrqyOFhkle2NozLnmwWYpmZ6NKq4ojcoT141lNfPxbiKO4jB3m+95HOd3QraxY4KdqHLyfyTpzS7zOuqF/xNOzHRP2eiD3CzpjwpvkcNrNB9wv71U5VfHW9Dg2+C3uXXkqOm6n4UujHXohLad5Tl+7F2Gq2w5jgef8Q96XKFSqp6ItHWp6XiPFHQF5+Z6vU0R/GNPq6NtSqg4nahoH7RTfaGNvJDc5b3Rnwh7t/uUrGucNX+oGdZ46Nx8IcVrE7hQ7+FFlgWenyJw2Z+TIemT+o5UmRr8kvRYXsRp1N1xTBOgJ0HJbUvJsn3o+0FIxvchEzNfilCiuO8vOJV2NfuKjrW9hVmb6154Z6JSKoSyEBAQEBAQEBAQEBBQoS1usGh2VlO+nk3OFw4b2uGbXDoK3tVzRVtxvWouUTEoG0zoiWkmdDM0tI3HkePOaeUK5tXIrjpLzl6zVbnUsG636tNQ2mjdYqqnFoZ5GN8y+JvuDr2XKqzbnvDrRk3aO0tk7X7SBFuHt7RHGD2VpGLbdedvfbSaQ0pNUG88skp/wC5uB0Dcu1FqintDjXfuVeqWJZbuUa31dZqLqm6tlEsjS2BhuScuEI/gbzjnKi5F+KaZpjunYeNNde57Jra2wAGQGQA/BVPdfaiOjmtoGmZaOlE0BaHcI1t3DELG98l2sW4rq0i5d2q3RulHR2jV/nxfLH1U7lKFVz95z2l9KSVUpnmLS9wAJaMI4osMl3t26aI1CNdrm5XxSwl0hzda3aLXgWD4vlj6qLytG+qbz1yI1DotQ9b6qsrOAndGWYHOs1gabgi2fvXDJsU0RuEvEy7lyrUpMUFaviRtxY5g3BCzBMbjSBdc9Bmiq3xgHg3ceM8mE8nuN/wVxj3Iroeby7P469NCu8IuhOkmnRaI10q6WFsELowxt7BzLnMk7785UavGoqnaXbyq7dHDSzRtIr/ADoflj6rTk6HTzC8d8iv86H5Y+qcnQeY3jvkV/nQ/LH1Tk6DzG8wdM651VXEYJjEWEgnCzCcjfffoXS3j00TuHO7l3LtOqnPqR8omkq7G/3E/WN7KrM31rvw30JFUJZiAgICAgICAgICAgIKFBrtM6Egq4+DnYHjkO5wPO1wzC3ouTRO4crtqm7GqoR3pbZdICTSzNcPMm4p/maCPwU6nNifWq7nhs7/AIudn1Gr2b6Zzvax0bvwDrrtGVb+0WrCvUz0hYGqNd6pN8B9VtzNv7axiXvpnUez6vkIvE2Ic8r2/o0k/gtasuiOzpTg3p7w67QezGKMh9U8zkZ8G27Ge87z+Ch3MqZ7J9rw6iI/m72ngaxoawBrQLBrcgAOQBRapmVhFFNMahdWGzkdpdBLUUYjhjdK7hGnCzfYXuVIxbkUVblCzaK6qNUou7kq71Sb4D6qx5q3Pyp+VvfR3JV3qk/wH1Tmbf2cpe+juSrvVJvgPqnM2/s5W99HclXeqTfAfVOZt67kYd6fh0+znQNVBXcJNBJE3g3jE4WFzbL8FGybtFVPSUzDx7lFe5hLKr1yoUHJ7RNXzWU14ximiONgG9w3OZ78j0gLvjXfx1dUPMsflo3CLe5Gu9Um+A+qsuZt/am5S99HcjXeqTfAfVOZt/Zyl76O5Gu9Um+A+qczb+zlL30dyNd6pN8B9U5m39nKXvo7ka71Sb4D6pzNv7OUvfR3I13qk3wH1Tmbf2cpe+juRrvVJvgPqnM2/s5S99HcjXeqTfAfVOZt/bHKXvpI2y7Rc1NFM2eJ8RdICA/K4w2uFX5NyK53C3wLVduj+TuAoyd1VRkQEBAQEBAQEBAQEBBRAssaCyyKoKWQLICGlUCyAgICAgpZCOiqAgoQgqgICAgICAgIKWQVQEBAQEBAQEBAQEBBQusg1lLp2GSb7OMbZMzhe0t3C/L7M1vNuqI25xcpmdK/61HwvAYZcfNgda17Yr81+VY4J7szcpidNkCtW5dBTEgriQnoXQY1fXNhYZHhxaN+FpdbluQORZimZnTE1REbUNey8beN/ugllmkiwAOZ5N43pMaY4oZV1hsXQLoKOdlfmzQljwVzHx8MCWtsTd4LbAXuSDu3LOuumvFGtq0NYJoxI0OAdmMQsSOQ29qa66ZiYmNr5csMtRU6xxRy8AWVBfYkBsT3XANi4EDMZ71nQu0WnI5ZeBDZmPLDIBJG5l2tLQTcjncPisaGzBQMSBdAxINS7WCLFgDZicRa0iJ+F5DsJwutbI3z9iDagoMKu0rHC+ON4feQhrSGktxE2ALtwKDOugXQVQEBAQEBAQEBAQEBB8lYkcrVURlqKosykjMMkZ/7Nj3dBGXvXff8YRpjrMrUml+O6qYLkUbjgPI9sgBaegrbh6a/6144/wDGVXtmgpzU/aHyPYA9zHYeDcMrtaALjfkb/FaU63p0nen1o9kslRMwzy4I3RuaOLiOIYsJNt2W72pVMR8MURM/L4ooZZHVDDUzARPwMIwYr4A7jG2Yz3LMzH0xTEzMxvssCpm+yR1pmeXExkxgNEZa54aQRa97G978ix0mdNYqn8e2dpWpJn4MST2DATHTMu65PhPcQQB7Eino6TX/AC/TGjq3yUFSJC5xYZYwXgBxa3diAyxc624dVw1irdtfMj2SUga92GRuF0eWHixg5ZX/ABWv2zPeGPWtnD+BZUSGVznOs3BwcUWI2c+7b7uS+ZCz0+jrvW12tnPDCITTuwsbdtOwFxJ/je61vckU7jbE1TE6WIdKymnDA4h7qk0wke0BzW77ubuxWySadMcUz0bE6PmD2htTIWEPx4sOO9uKWHDz8i13/wAb8E01d/hrdHVss4hhMjm4o3ySSi2NwDy0NFxYbszZb6iI4nOmuaoilXSU0sBlhE0jrQGojecONpYSCwm1i05e1KYieraqZjovzOlibBMZnuL3xNfGcOAtksDYWuCOla9JZiqYWtLGX/U4TCI3O+zTZSEtGHhI7m4Bz3LmkRPR8xPl+yiUhpr+BmDBJYPwGXcGm1x4Fvcgs0FU50scQqayNzsWKOrjDHP4hH+0cAFwc7bslgXNB089SyQvq5m4JpooyzBitG8gF928bkysNyCwNNSSwwB8sjHukmje2mjL5ZeBcWYmb8DbgElBk6GqZJJKmnMlS0NYx7HzBrZmYr3ANrEcXK45VkYTZqj/AE01xqpeEY17w2zAwhj3CzxhzJA38iDZwyS1dRMzhpII4eDYGw4Q5znsDy5ziDlnYAINZPVyOcynlfwjoK+FglyaXtLcQxAZYhexQZVdWOfNMGz1jsBwtbSRDBGcI8Nzgcbrm9uZBu9WKx09JDNJYuc27iBa5uRe3uWBtUBAQEBAQEBAQEBAQfLgsmmro9D8HK6YTTOLvCa4swusLC9mg5D2raaujlwdVGaAiEskvGPCtLXRm2DOxcQLXF7c6zxzrTWbMTO1savts1j5Z5I2kEQvLcOW4EhtyBzXWIr03mja9RaI4KV0ommcX+E15ZhNshuaDkEmvbFNHD2W6fQmDhLT1F5DdxJjviyGIcTfYWWeMi3MTMx8rZ1dbwApuGqMDSCM475WIHgbgQCscbEWdU8PwvP0Lx+EbNOxxaGvc0su8N3F127+iycTP4p7rLdXWhj42zTtbISXNBYd++xLb5rM3JmdsRZ1GofZ0Dcxnh6i8XgZx+weZzCycTP4p+3yNXgDIRPUN4QkvsY87i3Ky9rZJxsfh+dvpmgGtIMcs0RwNY7AW8YNFgTdpsbZXFljjZ/G+Y9XIwx8eOUtc7GASOI+98TSBe/SSs8bE2oldZoXjY3TzveGlrHuLLsxWuWgNtfLebrHEz+Kd72sw6tsY1obLOHMJwSXZiaHeE3wbEHmIWZubjRFrU7fUmr7XNkxSzl0gwvlJZiwZ8QcWwbmdwWOPppmaNzt9T6DD2Rxmee0ZDgQY7kg3aTxOTkskVaJo2szat45hUfaqtrw0saWmHJrrXAvHy2BWsy2iNLdRqq2RxdLUVUpLOD45jybjY/ItYLZsasNmQNChr21EktRUmIOMbHlmRItkGtF3WyuSg0+r+h5XCbEayjLpZZDhMeF7ZHlzbXDrOAsLiyDbP1ajDYhC+WB0IcGPjIvZ9seLECHXsD0oPiLVkMkfK2pqg+Roa92KM4rAgON2bxfkyQfI1Xb9lNH9oqeDcTc3jxYTfEzwLWJJO66C4NXAHCRlRUxyYQx8rTGTIBuxgswkjnACC1JqnGWtDZ6lhbJwxeHMLny8kji5huRuyyQXTq2278M9QxkhxSRNcwNe4izjfDdt7Z2KDN0JooUsQhbJLI0eDwuElo80YWjJBsUBAQEBAQEBAQEBAQUQ2qsaFFnQJo2JoE0CaBNAmgTQJoE0CaBNAmgTQWTRtVAQEBAQEBAQEBAQEBAQEBAQEBAQEBAQEBAQEBAQEBAQEBAQEBAQEBAQEBAQEBAQEBAQEBAQEBAQEBAQEBAQEBAQEBAQEBAQEBAQEBAQEBAQEBAQEBAQEBAQEBAQEBAQEBB/9k=">
            <a:extLst>
              <a:ext uri="{FF2B5EF4-FFF2-40B4-BE49-F238E27FC236}">
                <a16:creationId xmlns:a16="http://schemas.microsoft.com/office/drawing/2014/main" id="{993C4E83-7400-4F9D-A689-629B1242E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701" y="2448935"/>
            <a:ext cx="1430502" cy="73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C29AD016-03D2-480B-AB58-8BE49DF17252}"/>
              </a:ext>
            </a:extLst>
          </p:cNvPr>
          <p:cNvSpPr/>
          <p:nvPr/>
        </p:nvSpPr>
        <p:spPr>
          <a:xfrm>
            <a:off x="7933458" y="2448935"/>
            <a:ext cx="1603514" cy="675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1028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BE1BBFF-F94F-4852-B0C6-6F618DEB7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710" y="-168812"/>
            <a:ext cx="4587124" cy="1265582"/>
          </a:xfrm>
        </p:spPr>
        <p:txBody>
          <a:bodyPr>
            <a:normAutofit/>
          </a:bodyPr>
          <a:lstStyle/>
          <a:p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Aurrekariak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B4D180-FC76-440E-8E00-1C81CEB14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876" y="1589603"/>
            <a:ext cx="4587124" cy="1195801"/>
          </a:xfrm>
        </p:spPr>
        <p:txBody>
          <a:bodyPr/>
          <a:lstStyle/>
          <a:p>
            <a:pPr algn="ctr"/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Metodologien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beharra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F523205B-4B8A-48DF-99C6-03D26799431F}"/>
              </a:ext>
            </a:extLst>
          </p:cNvPr>
          <p:cNvSpPr txBox="1">
            <a:spLocks/>
          </p:cNvSpPr>
          <p:nvPr/>
        </p:nvSpPr>
        <p:spPr>
          <a:xfrm>
            <a:off x="6124136" y="1589603"/>
            <a:ext cx="5702101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Inferentzia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motorrak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CLIPSetik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EHSISera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9FE09C-0796-4DEF-927C-375BFF2B9DA8}"/>
              </a:ext>
            </a:extLst>
          </p:cNvPr>
          <p:cNvSpPr txBox="1"/>
          <p:nvPr/>
        </p:nvSpPr>
        <p:spPr>
          <a:xfrm>
            <a:off x="2133599" y="2785403"/>
            <a:ext cx="43609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Artisautza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lanak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Proiektuak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zerotik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egitea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Metodologia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bg2">
                    <a:lumMod val="50000"/>
                  </a:schemeClr>
                </a:solidFill>
              </a:rPr>
              <a:t>arinak</a:t>
            </a:r>
            <a:endParaRPr lang="es-E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sp>
        <p:nvSpPr>
          <p:cNvPr id="6" name="Signo de multiplicación 5">
            <a:extLst>
              <a:ext uri="{FF2B5EF4-FFF2-40B4-BE49-F238E27FC236}">
                <a16:creationId xmlns:a16="http://schemas.microsoft.com/office/drawing/2014/main" id="{79865238-A337-4DB6-959B-A21EE7870E1E}"/>
              </a:ext>
            </a:extLst>
          </p:cNvPr>
          <p:cNvSpPr/>
          <p:nvPr/>
        </p:nvSpPr>
        <p:spPr>
          <a:xfrm>
            <a:off x="4311745" y="2785403"/>
            <a:ext cx="379828" cy="337625"/>
          </a:xfrm>
          <a:prstGeom prst="mathMultiply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Signo de multiplicación 7">
            <a:extLst>
              <a:ext uri="{FF2B5EF4-FFF2-40B4-BE49-F238E27FC236}">
                <a16:creationId xmlns:a16="http://schemas.microsoft.com/office/drawing/2014/main" id="{3673B93E-753F-4615-954A-B91ACD47BDBE}"/>
              </a:ext>
            </a:extLst>
          </p:cNvPr>
          <p:cNvSpPr/>
          <p:nvPr/>
        </p:nvSpPr>
        <p:spPr>
          <a:xfrm>
            <a:off x="5294139" y="3429000"/>
            <a:ext cx="379828" cy="337625"/>
          </a:xfrm>
          <a:prstGeom prst="mathMultiply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6126EDD-446E-4166-A9D7-1BC957C14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47" y="5013689"/>
            <a:ext cx="1888804" cy="94440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B3992B6-3B1E-4301-92FD-DCAD299D2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27" y="4887989"/>
            <a:ext cx="1776620" cy="119580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6DDCA82E-F0E6-4CFD-A76B-84E5BC3D9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55" y="2388232"/>
            <a:ext cx="1531034" cy="1531034"/>
          </a:xfrm>
          <a:prstGeom prst="rect">
            <a:avLst/>
          </a:prstGeom>
        </p:spPr>
      </p:pic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DA96D8A3-FE79-41F4-B71A-79ABCB1B7B91}"/>
              </a:ext>
            </a:extLst>
          </p:cNvPr>
          <p:cNvSpPr/>
          <p:nvPr/>
        </p:nvSpPr>
        <p:spPr>
          <a:xfrm rot="5400000">
            <a:off x="8707668" y="4188203"/>
            <a:ext cx="741407" cy="597879"/>
          </a:xfrm>
          <a:prstGeom prst="rightArrow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976FF65-0B6A-49D0-94D3-AF2C2CBBA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209" y="5075480"/>
            <a:ext cx="2180126" cy="95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579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BE1BBFF-F94F-4852-B0C6-6F618DEB7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710" y="-168812"/>
            <a:ext cx="4587124" cy="1265582"/>
          </a:xfrm>
        </p:spPr>
        <p:txBody>
          <a:bodyPr>
            <a:normAutofit fontScale="90000"/>
          </a:bodyPr>
          <a:lstStyle/>
          <a:p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Egungo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Egoera</a:t>
            </a:r>
            <a:endParaRPr lang="es-E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C9D8080E-B128-41CB-91CC-3FAE266D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1677" y="1319019"/>
            <a:ext cx="4611690" cy="762001"/>
          </a:xfrm>
        </p:spPr>
        <p:txBody>
          <a:bodyPr/>
          <a:lstStyle/>
          <a:p>
            <a:pPr marL="0" indent="0" algn="ctr">
              <a:buNone/>
            </a:pPr>
            <a:r>
              <a:rPr lang="es-ES" u="sng" dirty="0" err="1">
                <a:solidFill>
                  <a:schemeClr val="bg2">
                    <a:lumMod val="50000"/>
                  </a:schemeClr>
                </a:solidFill>
              </a:rPr>
              <a:t>Proiektuaren</a:t>
            </a:r>
            <a:r>
              <a:rPr lang="es-ES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u="sng" dirty="0" err="1">
                <a:solidFill>
                  <a:schemeClr val="bg2">
                    <a:lumMod val="50000"/>
                  </a:schemeClr>
                </a:solidFill>
              </a:rPr>
              <a:t>abiapuntua</a:t>
            </a:r>
            <a:endParaRPr lang="es-ES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Marcador de contenido 1">
            <a:extLst>
              <a:ext uri="{FF2B5EF4-FFF2-40B4-BE49-F238E27FC236}">
                <a16:creationId xmlns:a16="http://schemas.microsoft.com/office/drawing/2014/main" id="{D587C6E1-1EDF-48B2-9148-8CE7DBECD049}"/>
              </a:ext>
            </a:extLst>
          </p:cNvPr>
          <p:cNvSpPr txBox="1">
            <a:spLocks/>
          </p:cNvSpPr>
          <p:nvPr/>
        </p:nvSpPr>
        <p:spPr>
          <a:xfrm>
            <a:off x="7177598" y="1319018"/>
            <a:ext cx="4611690" cy="762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u="sng" dirty="0" err="1">
                <a:solidFill>
                  <a:schemeClr val="bg2">
                    <a:lumMod val="50000"/>
                  </a:schemeClr>
                </a:solidFill>
              </a:rPr>
              <a:t>Jasotako</a:t>
            </a:r>
            <a:r>
              <a:rPr lang="es-ES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u="sng" dirty="0" err="1">
                <a:solidFill>
                  <a:schemeClr val="bg2">
                    <a:lumMod val="50000"/>
                  </a:schemeClr>
                </a:solidFill>
              </a:rPr>
              <a:t>prestakuntza</a:t>
            </a:r>
            <a:endParaRPr lang="es-ES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A459A56-5484-479B-9CAB-130824DEDF55}"/>
              </a:ext>
            </a:extLst>
          </p:cNvPr>
          <p:cNvSpPr txBox="1"/>
          <p:nvPr/>
        </p:nvSpPr>
        <p:spPr>
          <a:xfrm>
            <a:off x="1890488" y="2173010"/>
            <a:ext cx="49057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Ibilbide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metodologikoan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zerotik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hasi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beharra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Ibilbide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metodologikoan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aurrera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egiteko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azpiegitura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teknologiko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baten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beharra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Kanpoko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azpiegitura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teknologikoek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sortzen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duten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menpekotasuna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ACCE587-E2A1-44B1-B998-5C2FF97D8DC4}"/>
              </a:ext>
            </a:extLst>
          </p:cNvPr>
          <p:cNvSpPr txBox="1"/>
          <p:nvPr/>
        </p:nvSpPr>
        <p:spPr>
          <a:xfrm>
            <a:off x="7348553" y="2173010"/>
            <a:ext cx="433838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BPMn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oinarritutako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teknologia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bat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probatu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: BIZAGI</a:t>
            </a:r>
          </a:p>
          <a:p>
            <a:pPr marL="342900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OpenUP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metodologia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jarraitzen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zuen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proiektu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bat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osatu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Gothic"/>
              </a:rPr>
              <a:t>CCII-2016N-02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estandarra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betetzen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zuen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webgune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bat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sortu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Clr>
                <a:schemeClr val="tx2">
                  <a:lumMod val="75000"/>
                  <a:lumOff val="25000"/>
                </a:schemeClr>
              </a:buClr>
              <a:buFont typeface="Courier New" panose="02070309020205020404" pitchFamily="49" charset="0"/>
              <a:buChar char="o"/>
            </a:pP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EHSIS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inferentzia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motorraren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ezagupena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eta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erabilera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ikasi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614846C-9F64-4046-9438-90820BFA3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200" y="5925288"/>
            <a:ext cx="1110833" cy="61713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094F5FF-AA06-45B3-9C4D-777BCFB07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92" y="5828979"/>
            <a:ext cx="1619498" cy="80974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B142944-51C0-4488-96E4-B70E39AE5A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3977" b="-1"/>
          <a:stretch/>
        </p:blipFill>
        <p:spPr>
          <a:xfrm>
            <a:off x="9504970" y="5925288"/>
            <a:ext cx="1395414" cy="549962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5DEE6D79-164D-48E5-8BD1-7FD3F3581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10" y="5992458"/>
            <a:ext cx="1105749" cy="48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F2F5D6-1E75-4B1E-ABB4-1AD74507BF8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2" y="5223987"/>
            <a:ext cx="2644665" cy="140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34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812" y="0"/>
            <a:ext cx="9461706" cy="1265582"/>
          </a:xfrm>
        </p:spPr>
        <p:txBody>
          <a:bodyPr>
            <a:normAutofit fontScale="90000"/>
          </a:bodyPr>
          <a:lstStyle/>
          <a:p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Erabilitako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Arau eta </a:t>
            </a:r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Metodologiak</a:t>
            </a:r>
            <a:endParaRPr lang="es-E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EA1FA8-90DD-49AF-9C2F-6704CC4BE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2812" y="1265582"/>
            <a:ext cx="10018713" cy="5003943"/>
          </a:xfrm>
        </p:spPr>
        <p:txBody>
          <a:bodyPr/>
          <a:lstStyle/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Proiektua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bezeroari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aurkezteko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:  </a:t>
            </a:r>
            <a:r>
              <a:rPr lang="es-ES" dirty="0"/>
              <a:t> </a:t>
            </a:r>
            <a:r>
              <a:rPr lang="es-ES" sz="2400" dirty="0">
                <a:latin typeface="Gothic"/>
              </a:rPr>
              <a:t>CCII-</a:t>
            </a:r>
            <a:r>
              <a:rPr lang="es-ES" dirty="0">
                <a:latin typeface="Gothic"/>
              </a:rPr>
              <a:t>2016</a:t>
            </a:r>
            <a:r>
              <a:rPr lang="es-ES" sz="2400" dirty="0">
                <a:latin typeface="Gothic"/>
              </a:rPr>
              <a:t>N-</a:t>
            </a:r>
            <a:r>
              <a:rPr lang="es-ES" dirty="0">
                <a:latin typeface="Gothic"/>
              </a:rPr>
              <a:t>02</a:t>
            </a: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Proiektuaren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antolaketa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eta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kudeaketarako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Softwarearen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bizi-zikloan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oinarritutako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metodologia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C25F9C0-3085-4D57-ABD7-1BA00DED2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092" y="4810115"/>
            <a:ext cx="2284426" cy="114221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14895EE-2298-4AA0-AA3A-F7D7129B1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238" y="3289759"/>
            <a:ext cx="1447230" cy="95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40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812" y="0"/>
            <a:ext cx="9461706" cy="1265582"/>
          </a:xfrm>
        </p:spPr>
        <p:txBody>
          <a:bodyPr>
            <a:normAutofit/>
          </a:bodyPr>
          <a:lstStyle/>
          <a:p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Hasierako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Betekizunak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213FABD-B8BB-464B-ABAA-938B6A773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8466" y="1108928"/>
            <a:ext cx="3650398" cy="568570"/>
          </a:xfrm>
        </p:spPr>
        <p:txBody>
          <a:bodyPr/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Betekizun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funtzionalak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2A47E25-F1ED-4AE4-945F-A782C186A0D7}"/>
              </a:ext>
            </a:extLst>
          </p:cNvPr>
          <p:cNvSpPr txBox="1">
            <a:spLocks/>
          </p:cNvSpPr>
          <p:nvPr/>
        </p:nvSpPr>
        <p:spPr>
          <a:xfrm>
            <a:off x="1762812" y="2374510"/>
            <a:ext cx="6870213" cy="419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Softwarearen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bizi-zikloa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adierazteko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lengoaia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bat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asmatu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Softwarearen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bizi-zikloa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definitzen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duen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metodologia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aukeratu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Prozesuetan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oinarritutako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sistema baten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bideragarritasuna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aztertzea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Workflowak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prozesatzeko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motorraren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aukeraketa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Datu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eta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informazioaren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sarrera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irteera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integratuta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edo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i="1" dirty="0">
                <a:solidFill>
                  <a:schemeClr val="bg2">
                    <a:lumMod val="50000"/>
                  </a:schemeClr>
                </a:solidFill>
              </a:rPr>
              <a:t>CMS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bidezkoa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Datu-baseen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aukeraketa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eta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diseinua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9C9B741-3E9F-4E4D-B7BF-CA7C2B337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590" y="2576733"/>
            <a:ext cx="3038953" cy="303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51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80BEEC-758D-498B-B625-F11DC254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016" y="0"/>
            <a:ext cx="9461706" cy="1265582"/>
          </a:xfrm>
        </p:spPr>
        <p:txBody>
          <a:bodyPr>
            <a:normAutofit/>
          </a:bodyPr>
          <a:lstStyle/>
          <a:p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Hasierako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Betekizunak</a:t>
            </a:r>
            <a:r>
              <a:rPr lang="es-E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II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213FABD-B8BB-464B-ABAA-938B6A773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8466" y="1108928"/>
            <a:ext cx="3650398" cy="568570"/>
          </a:xfrm>
        </p:spPr>
        <p:txBody>
          <a:bodyPr/>
          <a:lstStyle/>
          <a:p>
            <a:pPr marL="0" indent="0" algn="ctr">
              <a:buNone/>
            </a:pP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Betekizun</a:t>
            </a:r>
            <a:r>
              <a:rPr lang="es-ES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bg2">
                    <a:lumMod val="50000"/>
                  </a:schemeClr>
                </a:solidFill>
              </a:rPr>
              <a:t>ez-funtzionalak</a:t>
            </a:r>
            <a:endParaRPr lang="es-ES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AA6DD9D7-0EE1-4A14-A3B3-788A5E6C00BB}"/>
              </a:ext>
            </a:extLst>
          </p:cNvPr>
          <p:cNvSpPr txBox="1">
            <a:spLocks/>
          </p:cNvSpPr>
          <p:nvPr/>
        </p:nvSpPr>
        <p:spPr>
          <a:xfrm>
            <a:off x="1805016" y="2568477"/>
            <a:ext cx="7145535" cy="528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tx2">
                  <a:lumMod val="75000"/>
                  <a:lumOff val="25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OpenUP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metodologia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jarraitu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 </a:t>
            </a:r>
          </a:p>
          <a:p>
            <a:pPr>
              <a:lnSpc>
                <a:spcPct val="150000"/>
              </a:lnSpc>
              <a:buClr>
                <a:schemeClr val="tx2">
                  <a:lumMod val="75000"/>
                  <a:lumOff val="25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Dokumentuak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  <a:latin typeface="Gothic"/>
              </a:rPr>
              <a:t>CCII-2016N-02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arauaren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arabera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antolatu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buClr>
                <a:schemeClr val="tx2">
                  <a:lumMod val="75000"/>
                  <a:lumOff val="25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Urratsez-urrats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CMMira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begira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tx2">
                  <a:lumMod val="75000"/>
                  <a:lumOff val="25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Soluzioa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berrerabilgarria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eta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hobekuntzak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izateko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prest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egon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behar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da</a:t>
            </a: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0C85681-A9B7-44BB-AC97-298651B3B81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507" y="2338405"/>
            <a:ext cx="3038953" cy="303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674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4387</TotalTime>
  <Words>766</Words>
  <Application>Microsoft Office PowerPoint</Application>
  <PresentationFormat>Panorámica</PresentationFormat>
  <Paragraphs>288</Paragraphs>
  <Slides>27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9" baseType="lpstr">
      <vt:lpstr>Arial</vt:lpstr>
      <vt:lpstr>Calibri</vt:lpstr>
      <vt:lpstr>Calibri Light</vt:lpstr>
      <vt:lpstr>Cambria</vt:lpstr>
      <vt:lpstr>Century Gothic</vt:lpstr>
      <vt:lpstr>Corbel</vt:lpstr>
      <vt:lpstr>Courier New</vt:lpstr>
      <vt:lpstr>Gothic</vt:lpstr>
      <vt:lpstr>Times New Roman</vt:lpstr>
      <vt:lpstr>Wingdings</vt:lpstr>
      <vt:lpstr>Parallax</vt:lpstr>
      <vt:lpstr>Imagen de mapa de bits</vt:lpstr>
      <vt:lpstr>Aurkezpenaren Gidoia</vt:lpstr>
      <vt:lpstr>Sarrera  TESTUINGURUA </vt:lpstr>
      <vt:lpstr>Proiektuaren Xedea</vt:lpstr>
      <vt:lpstr>Aurrekariak I</vt:lpstr>
      <vt:lpstr>Aurrekariak II</vt:lpstr>
      <vt:lpstr>Egungo Egoera</vt:lpstr>
      <vt:lpstr>Erabilitako Arau eta Metodologiak</vt:lpstr>
      <vt:lpstr>Hasierako Betekizunak I</vt:lpstr>
      <vt:lpstr>Hasierako Betekizunak II</vt:lpstr>
      <vt:lpstr>Irismena</vt:lpstr>
      <vt:lpstr>Aukeren Ikerketa eta Egingarritasuna I</vt:lpstr>
      <vt:lpstr>Aukeren Ikerketa eta Egingarritasuna I</vt:lpstr>
      <vt:lpstr>Aukeren Ikerketa eta Egingarritasuna II</vt:lpstr>
      <vt:lpstr>Aukeren Ikerketa eta Egingarritasuna III</vt:lpstr>
      <vt:lpstr>Aukeren Ikerketa eta Egingarritasuna IV</vt:lpstr>
      <vt:lpstr>Aukeren Ikerketa eta Egingarritasuna V</vt:lpstr>
      <vt:lpstr>Proposatutako Sistemaren Deskribapena I</vt:lpstr>
      <vt:lpstr>Proposatutako Sistemaren Deskribapena II</vt:lpstr>
      <vt:lpstr>Proposatutako Sistemaren Deskribapena IV</vt:lpstr>
      <vt:lpstr>Proposatutako Sistemaren Deskribapena VII</vt:lpstr>
      <vt:lpstr>Proiektuaren Barne Kudeaketa I</vt:lpstr>
      <vt:lpstr>Proiektuaren Barne Kudeaketa II</vt:lpstr>
      <vt:lpstr>Proiektuaren Barne Kudeaketa III</vt:lpstr>
      <vt:lpstr>Proiektuaren Barne Kudeaketa IV</vt:lpstr>
      <vt:lpstr>Hipotesiak VS Ondorioak I</vt:lpstr>
      <vt:lpstr>Hipotesiak VS Ondorioak II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Julen Rojo Raño</dc:creator>
  <cp:lastModifiedBy>Julen Rojo Raño</cp:lastModifiedBy>
  <cp:revision>145</cp:revision>
  <dcterms:created xsi:type="dcterms:W3CDTF">2020-09-07T09:19:42Z</dcterms:created>
  <dcterms:modified xsi:type="dcterms:W3CDTF">2020-09-14T15:11:13Z</dcterms:modified>
</cp:coreProperties>
</file>